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6" r:id="rId1"/>
    <p:sldMasterId id="2147483772" r:id="rId2"/>
  </p:sldMasterIdLst>
  <p:notesMasterIdLst>
    <p:notesMasterId r:id="rId4"/>
  </p:notesMasterIdLst>
  <p:sldIdLst>
    <p:sldId id="302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567"/>
    <a:srgbClr val="FAFAFA"/>
    <a:srgbClr val="EAEAEA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030" autoAdjust="0"/>
  </p:normalViewPr>
  <p:slideViewPr>
    <p:cSldViewPr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28" y="-6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84E0F-339A-4A08-83DD-23F422113172}" type="datetimeFigureOut">
              <a:rPr lang="sv-SE" smtClean="0"/>
              <a:t>2023-12-15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A74F6-6E9A-49DC-919F-F11BBF70EBF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093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ch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068419-94D7-E660-6CBF-D8EFEFD22B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026" y="5661247"/>
            <a:ext cx="3333947" cy="95851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889" y="1879217"/>
            <a:ext cx="9322223" cy="141960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Rubrik </a:t>
            </a:r>
            <a:r>
              <a:rPr lang="en-GB" dirty="0" err="1"/>
              <a:t>på</a:t>
            </a:r>
            <a:r>
              <a:rPr lang="en-GB" dirty="0"/>
              <a:t> presentation för intro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avsked</a:t>
            </a:r>
            <a:r>
              <a:rPr lang="en-GB" dirty="0"/>
              <a:t> för outro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33481" y="3559176"/>
            <a:ext cx="9325039" cy="589904"/>
          </a:xfrm>
        </p:spPr>
        <p:txBody>
          <a:bodyPr/>
          <a:lstStyle>
            <a:lvl1pPr marL="0" indent="0" algn="ctr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</a:p>
          <a:p>
            <a:pPr lvl="0"/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2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046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text en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A540AF8E-6BCD-B3FD-0894-9193D1885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933" y="365125"/>
            <a:ext cx="11445592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för att lägga till rubrik</a:t>
            </a:r>
            <a:endParaRPr lang="en-SE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5935845D-9EC1-994B-AF07-59781457C4F8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77570D-D048-A187-4FA3-8C002D1FD9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42AE2FA-E721-8AC3-42DA-3D4EDBBD43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1988840"/>
            <a:ext cx="11445592" cy="4190749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303500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dt text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>
            <a:extLst>
              <a:ext uri="{FF2B5EF4-FFF2-40B4-BE49-F238E27FC236}">
                <a16:creationId xmlns:a16="http://schemas.microsoft.com/office/drawing/2014/main" id="{B558088D-2229-608B-024D-A9755630D084}"/>
              </a:ext>
            </a:extLst>
          </p:cNvPr>
          <p:cNvSpPr txBox="1">
            <a:spLocks/>
          </p:cNvSpPr>
          <p:nvPr userDrawn="1"/>
        </p:nvSpPr>
        <p:spPr>
          <a:xfrm>
            <a:off x="374933" y="365125"/>
            <a:ext cx="11445592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för att lägga till rubrik</a:t>
            </a:r>
            <a:endParaRPr lang="en-SE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6B1B4CD0-569A-0B41-AC6E-03E3F83A2BC4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C5DFC0-DEC3-6B7E-AD5A-BABF76B9DE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978FB53-D98D-8F8E-5922-E8ADD8F5152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75072" y="2002877"/>
            <a:ext cx="4307426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05459D-3010-D5F2-F3F6-52A72D4CDDC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1475" y="2002877"/>
            <a:ext cx="4317150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526180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941162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montage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82436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83760895-9E11-D1C6-31D8-7A551F47C74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342900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44244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.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7649-7C2E-3D5D-2EC0-1F740AF8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332A-F795-A44A-98FD-ECF055709A91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1871F-B787-38AF-6A9A-8F3B4605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1BB74-6F9B-0777-ED48-5F2EF6FD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8E04E7-E1B3-7775-5EB5-DC21693AF2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90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2503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ch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718A36-9E11-2488-C2DF-0964047CDA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026" y="5661248"/>
            <a:ext cx="3333947" cy="958509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889" y="1879217"/>
            <a:ext cx="9322223" cy="141960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Rubrik </a:t>
            </a:r>
            <a:r>
              <a:rPr lang="en-GB" dirty="0" err="1"/>
              <a:t>på</a:t>
            </a:r>
            <a:r>
              <a:rPr lang="en-GB" dirty="0"/>
              <a:t> presentation för intro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avsked</a:t>
            </a:r>
            <a:r>
              <a:rPr lang="en-GB" dirty="0"/>
              <a:t> för outro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33481" y="3559176"/>
            <a:ext cx="9325039" cy="589904"/>
          </a:xfrm>
        </p:spPr>
        <p:txBody>
          <a:bodyPr/>
          <a:lstStyle>
            <a:lvl1pPr marL="0" indent="0" algn="ctr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</a:p>
          <a:p>
            <a:pPr lvl="0"/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2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42632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F3820C0-A247-DAF0-64DA-1DFBF61C77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228600" marR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endParaRPr lang="en-GB" dirty="0"/>
          </a:p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933" y="1879217"/>
            <a:ext cx="11442134" cy="14196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Anpassa</a:t>
            </a:r>
            <a:r>
              <a:rPr lang="en-GB" dirty="0"/>
              <a:t> text </a:t>
            </a:r>
            <a:r>
              <a:rPr lang="en-GB" dirty="0" err="1"/>
              <a:t>efter</a:t>
            </a:r>
            <a:r>
              <a:rPr lang="en-GB" dirty="0"/>
              <a:t> </a:t>
            </a:r>
            <a:r>
              <a:rPr lang="en-GB" dirty="0" err="1"/>
              <a:t>bild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559175"/>
            <a:ext cx="8607425" cy="1320800"/>
          </a:xfrm>
        </p:spPr>
        <p:txBody>
          <a:bodyPr/>
          <a:lstStyle>
            <a:lvl1pPr marL="0" indent="0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40560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op Rubrik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29159F-1FBF-34F2-BAF9-8ECE14FB68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978820"/>
            <a:ext cx="5177838" cy="5177838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0342D0-2C8A-4776-FD61-6E0A1DEC0B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0" y="0"/>
            <a:ext cx="12192000" cy="4869455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endParaRPr lang="en-GB" dirty="0"/>
          </a:p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A540AF8E-6BCD-B3FD-0894-9193D1885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5013176"/>
            <a:ext cx="9323131" cy="1360583"/>
          </a:xfrm>
          <a:prstGeom prst="rect">
            <a:avLst/>
          </a:prstGeom>
        </p:spPr>
        <p:txBody>
          <a:bodyPr anchor="ctr"/>
          <a:lstStyle/>
          <a:p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vill</a:t>
            </a:r>
            <a:r>
              <a:rPr lang="en-GB" dirty="0"/>
              <a:t> vi ha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väcker</a:t>
            </a:r>
            <a:r>
              <a:rPr lang="en-GB" dirty="0"/>
              <a:t> </a:t>
            </a:r>
            <a:r>
              <a:rPr lang="en-GB" dirty="0" err="1"/>
              <a:t>intresse</a:t>
            </a:r>
            <a:r>
              <a:rPr lang="en-GB" dirty="0"/>
              <a:t>. </a:t>
            </a:r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B6C91A-D0A2-234C-5664-EA2F0D52CE5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94F8095E-BA70-FC43-900E-06732782B004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E66233B-A1ED-D654-DE9D-78B98D3F3CE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5F52-FBF8-5074-D383-6B184F498E8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93B77F-F481-26EB-5EF2-8A4A199A5E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705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F3820C0-A247-DAF0-64DA-1DFBF61C77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228600" marR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933" y="1879217"/>
            <a:ext cx="11442134" cy="14196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Anpassa</a:t>
            </a:r>
            <a:r>
              <a:rPr lang="en-GB" dirty="0"/>
              <a:t> text </a:t>
            </a:r>
            <a:r>
              <a:rPr lang="en-GB" dirty="0" err="1"/>
              <a:t>efter</a:t>
            </a:r>
            <a:r>
              <a:rPr lang="en-GB" dirty="0"/>
              <a:t> </a:t>
            </a:r>
            <a:r>
              <a:rPr lang="en-GB" dirty="0" err="1"/>
              <a:t>bild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559175"/>
            <a:ext cx="8607425" cy="1320800"/>
          </a:xfrm>
        </p:spPr>
        <p:txBody>
          <a:bodyPr/>
          <a:lstStyle>
            <a:lvl1pPr marL="0" indent="0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513863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24A39-CA76-CD72-EC6C-42FC30A0D8D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968B775-2BB7-3947-8309-A0EE3EDCADBD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7CFEA-C21C-0507-2E24-C574E3EBC71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7C32EE-E937-894B-0315-2E548B8F53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2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3434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A6450168-7B36-7B95-C825-62406F0CC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67475" y="3423757"/>
            <a:ext cx="5724525" cy="343424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B37BA1-DC9A-9D51-4CA1-46BF397242F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94E53D4-209E-E94E-8D59-8D82A2C241AE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A152F-5124-5E57-E290-5D72838539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71D3F-D2D1-3FB8-5C46-27729F5F5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56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5724524" cy="68527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SE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63277"/>
            <a:ext cx="5724524" cy="1325563"/>
          </a:xfrm>
          <a:prstGeom prst="rect">
            <a:avLst/>
          </a:prstGeom>
        </p:spPr>
        <p:txBody>
          <a:bodyPr/>
          <a:lstStyle>
            <a:lvl1pPr>
              <a:defRPr lang="en-GB" sz="4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2D6BB5-F509-BD4B-A076-7055CD0CF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7095A3-B0B8-1CEF-8ADE-5897E8E626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2186566"/>
            <a:ext cx="5724525" cy="4008158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001609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/7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5880" y="-5245"/>
            <a:ext cx="717612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SE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652BC19-1530-3A0B-21CF-A57F546459E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8404DF86-5C01-1E4F-8823-9752875C9B0D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E28AB6-4344-138B-3B96-D9AF44FF05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914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015880" y="0"/>
            <a:ext cx="7176120" cy="6858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0C27444-2B97-5621-94B3-561134490D6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05A84CDE-14E6-7342-8D26-3D4051BA8870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337CE4-2134-6F67-691F-EFCBFFA590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62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A5384-2019-F7FF-FB5C-7C6C65A9ACC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8634935-3B0F-0E4A-91DC-3780574BDC3E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8D6C-198A-53B6-E20D-2321FDD02F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1476" y="1988841"/>
            <a:ext cx="11449050" cy="41764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3B8ABC-5867-B049-1AB9-0B1729E953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AE2498-DA25-E662-5D3D-5BCCF78455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63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text en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5FABD471-FE89-244F-96E7-F36F0D9A3AD4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42AE2FA-E721-8AC3-42DA-3D4EDBBD43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1988840"/>
            <a:ext cx="11445592" cy="4190749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D0C675-83C1-8E0F-0768-01E6F3346B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  <p:sp>
        <p:nvSpPr>
          <p:cNvPr id="3" name="Title 3">
            <a:extLst>
              <a:ext uri="{FF2B5EF4-FFF2-40B4-BE49-F238E27FC236}">
                <a16:creationId xmlns:a16="http://schemas.microsoft.com/office/drawing/2014/main" id="{0740F2FD-BFC6-E00E-E808-F6AE1AB31C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5125"/>
            <a:ext cx="11449050" cy="1325563"/>
          </a:xfrm>
        </p:spPr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2073633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dt text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A93180E-A703-A344-8848-49AB52DC46C7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978FB53-D98D-8F8E-5922-E8ADD8F5152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75072" y="2002877"/>
            <a:ext cx="4307426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05459D-3010-D5F2-F3F6-52A72D4CDDC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1475" y="2002877"/>
            <a:ext cx="4317150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AB18A-393E-555C-E212-D4C37232FC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DBEC6770-0B61-79FA-AEEF-D39C2D18F3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5125"/>
            <a:ext cx="11449050" cy="1325563"/>
          </a:xfrm>
        </p:spPr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3242677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0471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montage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168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op Rubrik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BD8219-A02F-B037-7A40-9DD55E2687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29159F-1FBF-34F2-BAF9-8ECE14FB689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978820"/>
            <a:ext cx="5177838" cy="5177838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0342D0-2C8A-4776-FD61-6E0A1DEC0B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0" y="0"/>
            <a:ext cx="12192000" cy="4869455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A540AF8E-6BCD-B3FD-0894-9193D1885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5013176"/>
            <a:ext cx="9323131" cy="1360583"/>
          </a:xfrm>
          <a:prstGeom prst="rect">
            <a:avLst/>
          </a:prstGeom>
        </p:spPr>
        <p:txBody>
          <a:bodyPr anchor="ctr"/>
          <a:lstStyle/>
          <a:p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vill</a:t>
            </a:r>
            <a:r>
              <a:rPr lang="en-GB" dirty="0"/>
              <a:t> vi ha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väcker</a:t>
            </a:r>
            <a:r>
              <a:rPr lang="en-GB" dirty="0"/>
              <a:t> </a:t>
            </a:r>
            <a:r>
              <a:rPr lang="en-GB" dirty="0" err="1"/>
              <a:t>intresse</a:t>
            </a:r>
            <a:r>
              <a:rPr lang="en-GB" dirty="0"/>
              <a:t>. </a:t>
            </a:r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B6C91A-D0A2-234C-5664-EA2F0D52CE5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C53699FD-F1A6-E645-86B8-E54FE9A5C083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E66233B-A1ED-D654-DE9D-78B98D3F3CE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5F52-FBF8-5074-D383-6B184F498E8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59308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83760895-9E11-D1C6-31D8-7A551F47C74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342900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7352474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.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7649-7C2E-3D5D-2EC0-1F740AF8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877-844F-5F49-8909-5DC69CE9211D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1871F-B787-38AF-6A9A-8F3B4605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1BB74-6F9B-0777-ED48-5F2EF6FD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E9FFDA-C6E7-36AB-1614-89A00E475E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037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84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24A39-CA76-CD72-EC6C-42FC30A0D8D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4A7D524-EFF6-8D4E-962B-408F2A64CE9A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7CFEA-C21C-0507-2E24-C574E3EBC71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6B446C-37D8-DC9E-5242-3D6C4C6772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4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3434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A6450168-7B36-7B95-C825-62406F0CC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67475" y="3423757"/>
            <a:ext cx="5724525" cy="343424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B37BA1-DC9A-9D51-4CA1-46BF397242F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DA808F4C-7962-E141-9419-A2F5DD5B4349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A152F-5124-5E57-E290-5D72838539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A98716-7258-C457-D1AC-5BA77A529A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91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5724524" cy="68527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63277"/>
            <a:ext cx="5724524" cy="1325563"/>
          </a:xfrm>
          <a:prstGeom prst="rect">
            <a:avLst/>
          </a:prstGeom>
        </p:spPr>
        <p:txBody>
          <a:bodyPr/>
          <a:lstStyle>
            <a:lvl1pPr>
              <a:defRPr lang="en-GB" sz="4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2D6BB5-F509-BD4B-A076-7055CD0CF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7095A3-B0B8-1CEF-8ADE-5897E8E626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2186566"/>
            <a:ext cx="5724525" cy="4008158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1017A-A599-F904-3991-D7C2B2C6B3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6311897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1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/7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5880" y="-5245"/>
            <a:ext cx="717612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652BC19-1530-3A0B-21CF-A57F546459E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E92DBD49-BAFF-A24C-B8B6-158BA533C7F5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07A434-8372-C0AE-9FFC-7E09F4EA33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94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015880" y="0"/>
            <a:ext cx="7176120" cy="6858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0C27444-2B97-5621-94B3-561134490D6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B9F78AFD-993B-D748-8C23-F171ECFA484E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C6F78B-44AD-8FB0-8612-FD15D8ADD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08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A5384-2019-F7FF-FB5C-7C6C65A9ACC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CA2BB5-04FF-844A-90EF-2EC881EA2B5C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8D6C-198A-53B6-E20D-2321FDD02F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1476" y="1988841"/>
            <a:ext cx="11449050" cy="41764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3B8ABC-5867-B049-1AB9-0B1729E953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57C69B-3D31-D242-E8B4-D2983B4DD8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50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0A386D-34D1-4EC5-8ED3-4F893B960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933" y="1825625"/>
            <a:ext cx="11442134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A18872-A2BC-B324-2CCC-233F5CAC5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27" y="6448174"/>
            <a:ext cx="725840" cy="1927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SE" dirty="0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03782CA-1C02-D390-E45D-C6D2B9F29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3997" y="6492875"/>
            <a:ext cx="3162151" cy="1480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Allmän</a:t>
            </a:r>
            <a:r>
              <a:rPr lang="en-GB" dirty="0"/>
              <a:t> presentation</a:t>
            </a:r>
            <a:endParaRPr lang="en-SE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F92CD28-4567-AD4B-5865-F60F07A4F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61425" y="6492875"/>
            <a:ext cx="782247" cy="1480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24144DB-2751-5642-B16C-BEDB38F84969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CFBB8F51-3360-E315-55A5-FA15C892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80769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88" r:id="rId15"/>
    <p:sldLayoutId id="2147483771" r:id="rId16"/>
  </p:sldLayoutIdLst>
  <p:hf hd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0988" indent="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54025" indent="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46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pos="2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0A386D-34D1-4EC5-8ED3-4F893B960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933" y="1825625"/>
            <a:ext cx="11442134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A18872-A2BC-B324-2CCC-233F5CAC5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27" y="6448174"/>
            <a:ext cx="725840" cy="1927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SE" dirty="0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03782CA-1C02-D390-E45D-C6D2B9F29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3997" y="6492875"/>
            <a:ext cx="3162151" cy="1480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Allmän</a:t>
            </a:r>
            <a:r>
              <a:rPr lang="en-GB" dirty="0"/>
              <a:t> presentation</a:t>
            </a:r>
            <a:endParaRPr lang="en-SE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F92CD28-4567-AD4B-5865-F60F07A4F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61425" y="6492875"/>
            <a:ext cx="782247" cy="1480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1D5CF1D8-EB32-974B-A96F-112E13E9A2E4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CFBB8F51-3360-E315-55A5-FA15C892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1724326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9" r:id="rId15"/>
    <p:sldLayoutId id="2147483787" r:id="rId16"/>
  </p:sldLayoutIdLst>
  <p:hf hd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0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0988" indent="0" algn="l" defTabSz="914400" rtl="0" eaLnBrk="1" latinLnBrk="0" hangingPunct="0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54025" indent="0" algn="l" defTabSz="914400" rtl="0" eaLnBrk="1" latinLnBrk="0" hangingPunct="0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46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pos="2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Line 186">
            <a:extLst>
              <a:ext uri="{FF2B5EF4-FFF2-40B4-BE49-F238E27FC236}">
                <a16:creationId xmlns:a16="http://schemas.microsoft.com/office/drawing/2014/main" id="{7F63D469-E340-4A97-96E5-9E143E71D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98801" y="3590032"/>
            <a:ext cx="0" cy="21602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Rectangle 133">
            <a:extLst>
              <a:ext uri="{FF2B5EF4-FFF2-40B4-BE49-F238E27FC236}">
                <a16:creationId xmlns:a16="http://schemas.microsoft.com/office/drawing/2014/main" id="{FF32F06A-B942-4A3E-A456-603CA1C67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23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Engineering</a:t>
            </a:r>
            <a:r>
              <a:rPr lang="sv-SE" altLang="sv-SE" sz="900" b="1" dirty="0">
                <a:solidFill>
                  <a:schemeClr val="bg1"/>
                </a:solidFill>
              </a:rPr>
              <a:t>, </a:t>
            </a:r>
            <a:r>
              <a:rPr lang="sv-SE" altLang="sv-SE" sz="900" b="1" dirty="0" err="1">
                <a:solidFill>
                  <a:schemeClr val="bg1"/>
                </a:solidFill>
              </a:rPr>
              <a:t>Logistics</a:t>
            </a:r>
            <a:r>
              <a:rPr lang="sv-SE" altLang="sv-SE" sz="900" b="1" dirty="0">
                <a:solidFill>
                  <a:schemeClr val="bg1"/>
                </a:solidFill>
              </a:rPr>
              <a:t>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Facilities</a:t>
            </a:r>
            <a:r>
              <a:rPr lang="sv-SE" altLang="sv-SE" sz="900" b="1" dirty="0">
                <a:solidFill>
                  <a:schemeClr val="bg1"/>
                </a:solidFill>
              </a:rPr>
              <a:t> </a:t>
            </a:r>
            <a:r>
              <a:rPr lang="sv-SE" altLang="sv-SE" sz="900" b="1" dirty="0" err="1">
                <a:solidFill>
                  <a:schemeClr val="bg1"/>
                </a:solidFill>
              </a:rPr>
              <a:t>Department</a:t>
            </a: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25" name="Rectangle 133">
            <a:extLst>
              <a:ext uri="{FF2B5EF4-FFF2-40B4-BE49-F238E27FC236}">
                <a16:creationId xmlns:a16="http://schemas.microsoft.com/office/drawing/2014/main" id="{7748A1B9-AE42-4147-BCFF-60EC22122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Technical</a:t>
            </a:r>
            <a:r>
              <a:rPr lang="sv-SE" altLang="sv-SE" sz="900" b="1" dirty="0">
                <a:solidFill>
                  <a:srgbClr val="0B3567"/>
                </a:solidFill>
              </a:rPr>
              <a:t> Support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Shipping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/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id="{30447F82-7906-4CD4-8798-D3C37ECB4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2713447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Facilities</a:t>
            </a:r>
            <a:r>
              <a:rPr lang="sv-SE" altLang="sv-SE" sz="900" b="1" dirty="0">
                <a:solidFill>
                  <a:srgbClr val="0B3567"/>
                </a:solidFill>
              </a:rPr>
              <a:t> Management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7" name="Text Box 182">
            <a:extLst>
              <a:ext uri="{FF2B5EF4-FFF2-40B4-BE49-F238E27FC236}">
                <a16:creationId xmlns:a16="http://schemas.microsoft.com/office/drawing/2014/main" id="{D0CE599E-6290-4CE1-98DD-73E5D5069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37" y="912445"/>
            <a:ext cx="3174409" cy="338554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7C9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 err="1">
                <a:solidFill>
                  <a:srgbClr val="003366"/>
                </a:solidFill>
              </a:rPr>
              <a:t>Advisory</a:t>
            </a:r>
            <a:r>
              <a:rPr lang="sv-SE" altLang="sv-SE" sz="1600" b="1" dirty="0">
                <a:solidFill>
                  <a:srgbClr val="003366"/>
                </a:solidFill>
              </a:rPr>
              <a:t> Board</a:t>
            </a:r>
            <a:endParaRPr lang="sv-SE" altLang="sv-SE" sz="1600" dirty="0">
              <a:solidFill>
                <a:srgbClr val="003366"/>
              </a:solidFill>
            </a:endParaRPr>
          </a:p>
        </p:txBody>
      </p:sp>
      <p:sp>
        <p:nvSpPr>
          <p:cNvPr id="18" name="Rectangle 133">
            <a:extLst>
              <a:ext uri="{FF2B5EF4-FFF2-40B4-BE49-F238E27FC236}">
                <a16:creationId xmlns:a16="http://schemas.microsoft.com/office/drawing/2014/main" id="{9290B7AA-6DFF-4565-8287-120FFF00C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3259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IT </a:t>
            </a:r>
            <a:r>
              <a:rPr lang="sv-SE" altLang="sv-SE" sz="900" b="1" dirty="0" err="1">
                <a:solidFill>
                  <a:schemeClr val="bg1"/>
                </a:solidFill>
              </a:rPr>
              <a:t>Department</a:t>
            </a: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19" name="Rectangle 133">
            <a:extLst>
              <a:ext uri="{FF2B5EF4-FFF2-40B4-BE49-F238E27FC236}">
                <a16:creationId xmlns:a16="http://schemas.microsoft.com/office/drawing/2014/main" id="{51FF08C2-2142-4D9F-850F-214825C24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3347" y="1605185"/>
            <a:ext cx="1775653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Operations </a:t>
            </a:r>
            <a:r>
              <a:rPr lang="sv-SE" altLang="sv-SE" sz="900" b="1" dirty="0" err="1">
                <a:solidFill>
                  <a:schemeClr val="bg1"/>
                </a:solidFill>
              </a:rPr>
              <a:t>Department</a:t>
            </a:r>
            <a:r>
              <a:rPr lang="sv-SE" altLang="sv-SE" sz="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20" name="Rectangle 133">
            <a:extLst>
              <a:ext uri="{FF2B5EF4-FFF2-40B4-BE49-F238E27FC236}">
                <a16:creationId xmlns:a16="http://schemas.microsoft.com/office/drawing/2014/main" id="{E38A25F2-0E9C-444C-97DB-AC7CF78F8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435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Methods</a:t>
            </a:r>
            <a:r>
              <a:rPr lang="sv-SE" altLang="sv-SE" sz="900" b="1" dirty="0">
                <a:solidFill>
                  <a:schemeClr val="bg1"/>
                </a:solidFill>
              </a:rPr>
              <a:t> </a:t>
            </a:r>
            <a:r>
              <a:rPr lang="sv-SE" altLang="sv-SE" sz="900" b="1" dirty="0" err="1">
                <a:solidFill>
                  <a:schemeClr val="bg1"/>
                </a:solidFill>
              </a:rPr>
              <a:t>Development</a:t>
            </a:r>
            <a:r>
              <a:rPr lang="sv-SE" altLang="sv-SE" sz="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Department</a:t>
            </a: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21" name="Rectangle 133">
            <a:extLst>
              <a:ext uri="{FF2B5EF4-FFF2-40B4-BE49-F238E27FC236}">
                <a16:creationId xmlns:a16="http://schemas.microsoft.com/office/drawing/2014/main" id="{2844015D-1EC2-478F-8F33-D697380A2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171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Human </a:t>
            </a:r>
            <a:r>
              <a:rPr lang="sv-SE" altLang="sv-SE" sz="900" b="1" dirty="0" err="1">
                <a:solidFill>
                  <a:schemeClr val="bg1"/>
                </a:solidFill>
              </a:rPr>
              <a:t>Resource</a:t>
            </a:r>
            <a:r>
              <a:rPr lang="sv-SE" altLang="sv-SE" sz="900" b="1" dirty="0">
                <a:solidFill>
                  <a:schemeClr val="bg1"/>
                </a:solidFill>
              </a:rPr>
              <a:t>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Finance</a:t>
            </a:r>
            <a:r>
              <a:rPr lang="sv-SE" altLang="sv-SE" sz="900" b="1" dirty="0">
                <a:solidFill>
                  <a:schemeClr val="bg1"/>
                </a:solidFill>
              </a:rPr>
              <a:t> </a:t>
            </a:r>
            <a:r>
              <a:rPr lang="sv-SE" altLang="sv-SE" sz="900" b="1" dirty="0" err="1">
                <a:solidFill>
                  <a:schemeClr val="bg1"/>
                </a:solidFill>
              </a:rPr>
              <a:t>Deparment</a:t>
            </a: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22" name="Rectangle 133">
            <a:extLst>
              <a:ext uri="{FF2B5EF4-FFF2-40B4-BE49-F238E27FC236}">
                <a16:creationId xmlns:a16="http://schemas.microsoft.com/office/drawing/2014/main" id="{48BC6355-8F14-4199-AB0E-93E066FBF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3085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Strategic</a:t>
            </a:r>
            <a:r>
              <a:rPr lang="sv-SE" altLang="sv-SE" sz="900" b="1" dirty="0">
                <a:solidFill>
                  <a:schemeClr val="bg1"/>
                </a:solidFill>
              </a:rPr>
              <a:t> </a:t>
            </a:r>
            <a:r>
              <a:rPr lang="sv-SE" altLang="sv-SE" sz="900" b="1" dirty="0" err="1">
                <a:solidFill>
                  <a:schemeClr val="bg1"/>
                </a:solidFill>
              </a:rPr>
              <a:t>Development</a:t>
            </a:r>
            <a:r>
              <a:rPr lang="sv-SE" altLang="sv-SE" sz="900" b="1" dirty="0">
                <a:solidFill>
                  <a:schemeClr val="bg1"/>
                </a:solidFill>
              </a:rPr>
              <a:t> and Man-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chemeClr val="bg1"/>
                </a:solidFill>
              </a:rPr>
              <a:t>agement</a:t>
            </a:r>
            <a:r>
              <a:rPr lang="sv-SE" altLang="sv-SE" sz="900" b="1" dirty="0">
                <a:solidFill>
                  <a:schemeClr val="bg1"/>
                </a:solidFill>
              </a:rPr>
              <a:t> Support </a:t>
            </a:r>
            <a:r>
              <a:rPr lang="sv-SE" altLang="sv-SE" sz="900" b="1" dirty="0" err="1">
                <a:solidFill>
                  <a:schemeClr val="bg1"/>
                </a:solidFill>
              </a:rPr>
              <a:t>Department</a:t>
            </a:r>
            <a:r>
              <a:rPr lang="sv-SE" altLang="sv-SE" sz="900" b="1" dirty="0">
                <a:solidFill>
                  <a:schemeClr val="bg1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28" name="Rectangle 133">
            <a:extLst>
              <a:ext uri="{FF2B5EF4-FFF2-40B4-BE49-F238E27FC236}">
                <a16:creationId xmlns:a16="http://schemas.microsoft.com/office/drawing/2014/main" id="{E50DA653-D496-4BF7-9CD3-83C3BA1BD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3208814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Technical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Development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29" name="Rectangle 133">
            <a:extLst>
              <a:ext uri="{FF2B5EF4-FFF2-40B4-BE49-F238E27FC236}">
                <a16:creationId xmlns:a16="http://schemas.microsoft.com/office/drawing/2014/main" id="{A88498B5-FFDC-4FDF-935A-46B355CC2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3704181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Ship </a:t>
            </a:r>
            <a:r>
              <a:rPr lang="sv-SE" altLang="sv-SE" sz="900" b="1" dirty="0" err="1">
                <a:solidFill>
                  <a:srgbClr val="0B3567"/>
                </a:solidFill>
              </a:rPr>
              <a:t>Technology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30" name="Rectangle 133">
            <a:extLst>
              <a:ext uri="{FF2B5EF4-FFF2-40B4-BE49-F238E27FC236}">
                <a16:creationId xmlns:a16="http://schemas.microsoft.com/office/drawing/2014/main" id="{1D1A69A1-6062-4717-BE92-D5DF736A6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4199549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Response</a:t>
            </a:r>
            <a:r>
              <a:rPr lang="sv-SE" altLang="sv-SE" sz="900" b="1" dirty="0">
                <a:solidFill>
                  <a:srgbClr val="0B3567"/>
                </a:solidFill>
              </a:rPr>
              <a:t> Equipment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31" name="Rectangle 133">
            <a:extLst>
              <a:ext uri="{FF2B5EF4-FFF2-40B4-BE49-F238E27FC236}">
                <a16:creationId xmlns:a16="http://schemas.microsoft.com/office/drawing/2014/main" id="{3A2BE496-2AE0-494F-A815-24C113922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891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  <a:br>
              <a:rPr lang="sv-SE" altLang="sv-SE" sz="900" b="1" dirty="0"/>
            </a:br>
            <a:r>
              <a:rPr lang="sv-SE" altLang="sv-SE" sz="900" b="1" dirty="0" err="1">
                <a:solidFill>
                  <a:srgbClr val="0B3567"/>
                </a:solidFill>
              </a:rPr>
              <a:t>Methods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Development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Rescue</a:t>
            </a:r>
            <a:r>
              <a:rPr lang="sv-SE" altLang="sv-SE" sz="900" b="1" dirty="0">
                <a:solidFill>
                  <a:srgbClr val="0B3567"/>
                </a:solidFill>
              </a:rPr>
              <a:t> and </a:t>
            </a:r>
            <a:r>
              <a:rPr lang="sv-SE" altLang="sv-SE" sz="900" b="1" dirty="0" err="1">
                <a:solidFill>
                  <a:srgbClr val="0B3567"/>
                </a:solidFill>
              </a:rPr>
              <a:t>Response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32" name="Rectangle 133">
            <a:extLst>
              <a:ext uri="{FF2B5EF4-FFF2-40B4-BE49-F238E27FC236}">
                <a16:creationId xmlns:a16="http://schemas.microsoft.com/office/drawing/2014/main" id="{06769FFD-9D39-4511-8DB2-9F17C35E9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2305" y="2713446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Methods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Development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Maritime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Surveillance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/>
          </a:p>
        </p:txBody>
      </p:sp>
      <p:sp>
        <p:nvSpPr>
          <p:cNvPr id="34" name="Rectangle 133">
            <a:extLst>
              <a:ext uri="{FF2B5EF4-FFF2-40B4-BE49-F238E27FC236}">
                <a16:creationId xmlns:a16="http://schemas.microsoft.com/office/drawing/2014/main" id="{72AAD259-C0CF-4AF5-B4AC-2E06E5679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sv-SE" sz="900" b="1" dirty="0">
                <a:solidFill>
                  <a:srgbClr val="0B3567"/>
                </a:solidFill>
              </a:rPr>
              <a:t>Coastal Unit – Southern Sweden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dirty="0">
                <a:solidFill>
                  <a:srgbClr val="0B3567"/>
                </a:solidFill>
              </a:rPr>
              <a:t>7 CG stations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35" name="Rectangle 133">
            <a:extLst>
              <a:ext uri="{FF2B5EF4-FFF2-40B4-BE49-F238E27FC236}">
                <a16:creationId xmlns:a16="http://schemas.microsoft.com/office/drawing/2014/main" id="{2638E79B-DBBF-4A98-A813-6D71ABC11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271824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  <a:defRPr/>
            </a:pPr>
            <a:r>
              <a:rPr lang="en-GB" altLang="sv-SE" sz="900" b="1" dirty="0">
                <a:solidFill>
                  <a:srgbClr val="0B3567"/>
                </a:solidFill>
              </a:rPr>
              <a:t>Coastal Unit – Central Sweden</a:t>
            </a:r>
          </a:p>
          <a:p>
            <a:pPr algn="ctr">
              <a:spcBef>
                <a:spcPts val="200"/>
              </a:spcBef>
              <a:buNone/>
              <a:defRPr/>
            </a:pPr>
            <a:r>
              <a:rPr lang="sv-SE" altLang="sv-SE" sz="900" dirty="0">
                <a:solidFill>
                  <a:srgbClr val="0B3567"/>
                </a:solidFill>
              </a:rPr>
              <a:t>7 CG stations</a:t>
            </a:r>
          </a:p>
          <a:p>
            <a:pPr algn="ctr">
              <a:spcBef>
                <a:spcPts val="200"/>
              </a:spcBef>
              <a:buNone/>
              <a:defRPr/>
            </a:pPr>
            <a:endParaRPr lang="sv-SE" altLang="sv-SE" sz="900" dirty="0">
              <a:solidFill>
                <a:srgbClr val="0B3567"/>
              </a:solidFill>
            </a:endParaRPr>
          </a:p>
        </p:txBody>
      </p:sp>
      <p:sp>
        <p:nvSpPr>
          <p:cNvPr id="36" name="Rectangle 133">
            <a:extLst>
              <a:ext uri="{FF2B5EF4-FFF2-40B4-BE49-F238E27FC236}">
                <a16:creationId xmlns:a16="http://schemas.microsoft.com/office/drawing/2014/main" id="{48020C1E-DF46-4C0C-BDD6-DD3DACB0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321840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300"/>
              </a:spcBef>
              <a:buNone/>
              <a:defRPr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300"/>
              </a:spcBef>
              <a:buNone/>
              <a:defRPr/>
            </a:pPr>
            <a:r>
              <a:rPr lang="en-GB" altLang="sv-SE" sz="900" b="1" dirty="0">
                <a:solidFill>
                  <a:srgbClr val="0B3567"/>
                </a:solidFill>
              </a:rPr>
              <a:t>Coastal Unit – Northern Sweden</a:t>
            </a:r>
          </a:p>
          <a:p>
            <a:pPr algn="ctr">
              <a:spcBef>
                <a:spcPts val="300"/>
              </a:spcBef>
              <a:buNone/>
              <a:defRPr/>
            </a:pPr>
            <a:r>
              <a:rPr lang="sv-SE" altLang="sv-SE" sz="900" dirty="0">
                <a:solidFill>
                  <a:srgbClr val="0B3567"/>
                </a:solidFill>
              </a:rPr>
              <a:t>7 CG stations</a:t>
            </a:r>
            <a:endParaRPr lang="en-GB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dirty="0">
              <a:solidFill>
                <a:srgbClr val="0B3567"/>
              </a:solidFill>
            </a:endParaRPr>
          </a:p>
        </p:txBody>
      </p:sp>
      <p:sp>
        <p:nvSpPr>
          <p:cNvPr id="37" name="Rectangle 133">
            <a:extLst>
              <a:ext uri="{FF2B5EF4-FFF2-40B4-BE49-F238E27FC236}">
                <a16:creationId xmlns:a16="http://schemas.microsoft.com/office/drawing/2014/main" id="{784E34E4-EBD1-47E6-A845-56BFACCEA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3706093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sv-SE" sz="900" b="1" dirty="0">
                <a:solidFill>
                  <a:srgbClr val="0B3567"/>
                </a:solidFill>
              </a:rPr>
              <a:t>Coast Guard Flight Command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sv-SE" sz="900" b="1" dirty="0">
                <a:solidFill>
                  <a:srgbClr val="0B3567"/>
                </a:solidFill>
              </a:rPr>
              <a:t>Unit, </a:t>
            </a:r>
            <a:r>
              <a:rPr lang="sv-SE" altLang="sv-SE" sz="900" dirty="0">
                <a:solidFill>
                  <a:srgbClr val="0B3567"/>
                </a:solidFill>
              </a:rPr>
              <a:t>1 </a:t>
            </a:r>
            <a:r>
              <a:rPr lang="sv-SE" altLang="sv-SE" sz="900" dirty="0" err="1">
                <a:solidFill>
                  <a:srgbClr val="0B3567"/>
                </a:solidFill>
              </a:rPr>
              <a:t>aerial</a:t>
            </a:r>
            <a:r>
              <a:rPr lang="sv-SE" altLang="sv-SE" sz="900" dirty="0">
                <a:solidFill>
                  <a:srgbClr val="0B3567"/>
                </a:solidFill>
              </a:rPr>
              <a:t> CG station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dirty="0">
              <a:solidFill>
                <a:srgbClr val="0B3567"/>
              </a:solidFill>
            </a:endParaRPr>
          </a:p>
        </p:txBody>
      </p:sp>
      <p:sp>
        <p:nvSpPr>
          <p:cNvPr id="38" name="Rectangle 133">
            <a:extLst>
              <a:ext uri="{FF2B5EF4-FFF2-40B4-BE49-F238E27FC236}">
                <a16:creationId xmlns:a16="http://schemas.microsoft.com/office/drawing/2014/main" id="{2BCDD8A7-0EA0-41E4-B587-C2BC2C83A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3259" y="420121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  <a:defRPr/>
            </a:pPr>
            <a:r>
              <a:rPr lang="en-GB" altLang="sv-SE" sz="900" b="1" dirty="0">
                <a:solidFill>
                  <a:srgbClr val="0B3567"/>
                </a:solidFill>
              </a:rPr>
              <a:t>Command and Control Unit</a:t>
            </a:r>
          </a:p>
          <a:p>
            <a:pPr algn="ctr">
              <a:spcBef>
                <a:spcPts val="200"/>
              </a:spcBef>
              <a:buNone/>
              <a:defRPr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0" name="Rectangle 133">
            <a:extLst>
              <a:ext uri="{FF2B5EF4-FFF2-40B4-BE49-F238E27FC236}">
                <a16:creationId xmlns:a16="http://schemas.microsoft.com/office/drawing/2014/main" id="{1745C964-F9B7-4222-A917-AFDDBC1D5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1" y="4704522"/>
            <a:ext cx="1788920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  <a:defRPr/>
            </a:pPr>
            <a:r>
              <a:rPr lang="en-GB" altLang="sv-SE" sz="900" b="1" dirty="0">
                <a:solidFill>
                  <a:srgbClr val="0B3567"/>
                </a:solidFill>
              </a:rPr>
              <a:t>Criminal Investigations Unit</a:t>
            </a:r>
          </a:p>
          <a:p>
            <a:pPr algn="ctr">
              <a:spcBef>
                <a:spcPts val="200"/>
              </a:spcBef>
              <a:buNone/>
              <a:defRPr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1" name="Rectangle 133">
            <a:extLst>
              <a:ext uri="{FF2B5EF4-FFF2-40B4-BE49-F238E27FC236}">
                <a16:creationId xmlns:a16="http://schemas.microsoft.com/office/drawing/2014/main" id="{0019FED1-FAF0-43B2-94E9-835499139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5691942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sv-SE" sz="900" b="1" dirty="0">
                <a:solidFill>
                  <a:srgbClr val="0B3567"/>
                </a:solidFill>
              </a:rPr>
              <a:t>Operational Planning Unit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2" name="Rectangle 133">
            <a:extLst>
              <a:ext uri="{FF2B5EF4-FFF2-40B4-BE49-F238E27FC236}">
                <a16:creationId xmlns:a16="http://schemas.microsoft.com/office/drawing/2014/main" id="{C984CFF1-F988-4F64-A3AB-6B94DC49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1" y="5194654"/>
            <a:ext cx="1788920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endParaRPr lang="en-GB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  <a:defRPr/>
            </a:pPr>
            <a:r>
              <a:rPr lang="en-GB" altLang="sv-SE" sz="900" b="1" dirty="0">
                <a:solidFill>
                  <a:srgbClr val="0B3567"/>
                </a:solidFill>
              </a:rPr>
              <a:t>Operational Support Unit</a:t>
            </a:r>
            <a:endParaRPr lang="en-US" altLang="sv-SE" sz="900" dirty="0">
              <a:solidFill>
                <a:srgbClr val="003366"/>
              </a:solidFill>
            </a:endParaRPr>
          </a:p>
          <a:p>
            <a:pPr algn="ctr">
              <a:spcBef>
                <a:spcPts val="200"/>
              </a:spcBef>
              <a:buNone/>
              <a:defRPr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4" name="Rectangle 133">
            <a:extLst>
              <a:ext uri="{FF2B5EF4-FFF2-40B4-BE49-F238E27FC236}">
                <a16:creationId xmlns:a16="http://schemas.microsoft.com/office/drawing/2014/main" id="{81383406-8272-4C26-A2A8-5811F4640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330" y="2218080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Client</a:t>
            </a:r>
            <a:r>
              <a:rPr lang="sv-SE" altLang="sv-SE" sz="900" b="1" dirty="0">
                <a:solidFill>
                  <a:srgbClr val="0B3567"/>
                </a:solidFill>
              </a:rPr>
              <a:t> and Support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5" name="Rectangle 133">
            <a:extLst>
              <a:ext uri="{FF2B5EF4-FFF2-40B4-BE49-F238E27FC236}">
                <a16:creationId xmlns:a16="http://schemas.microsoft.com/office/drawing/2014/main" id="{6A9120B6-85EA-4A90-8F40-23D820E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330" y="2730773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IT-</a:t>
            </a:r>
            <a:r>
              <a:rPr lang="sv-SE" altLang="sv-SE" sz="900" b="1" dirty="0" err="1">
                <a:solidFill>
                  <a:schemeClr val="accent1">
                    <a:lumMod val="50000"/>
                  </a:schemeClr>
                </a:solidFill>
              </a:rPr>
              <a:t>Infrastructure</a:t>
            </a: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v-SE" altLang="sv-SE" sz="900" b="1" dirty="0" err="1">
                <a:solidFill>
                  <a:schemeClr val="accent1">
                    <a:lumMod val="50000"/>
                  </a:schemeClr>
                </a:solidFill>
              </a:rPr>
              <a:t>Unit</a:t>
            </a:r>
            <a:endParaRPr lang="sv-SE" altLang="sv-SE" sz="9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48" name="Rectangle 133">
            <a:extLst>
              <a:ext uri="{FF2B5EF4-FFF2-40B4-BE49-F238E27FC236}">
                <a16:creationId xmlns:a16="http://schemas.microsoft.com/office/drawing/2014/main" id="{A72E2BAB-8C95-446F-AE38-49A14CEC1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HR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</a:p>
        </p:txBody>
      </p:sp>
      <p:sp>
        <p:nvSpPr>
          <p:cNvPr id="49" name="Rectangle 133">
            <a:extLst>
              <a:ext uri="{FF2B5EF4-FFF2-40B4-BE49-F238E27FC236}">
                <a16:creationId xmlns:a16="http://schemas.microsoft.com/office/drawing/2014/main" id="{863533A7-58A6-4C67-A04C-2CC14BAA8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2736657"/>
            <a:ext cx="1786258" cy="37136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Financial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0" name="Rectangle 133">
            <a:extLst>
              <a:ext uri="{FF2B5EF4-FFF2-40B4-BE49-F238E27FC236}">
                <a16:creationId xmlns:a16="http://schemas.microsoft.com/office/drawing/2014/main" id="{01AE970E-19A0-4864-AD1B-36FED4059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3208814"/>
            <a:ext cx="1786258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Purchase</a:t>
            </a:r>
            <a:r>
              <a:rPr lang="sv-SE" altLang="sv-SE" sz="900" b="1" dirty="0">
                <a:solidFill>
                  <a:srgbClr val="0B3567"/>
                </a:solidFill>
              </a:rPr>
              <a:t> and</a:t>
            </a: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Procurement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1" name="Rectangle 133">
            <a:extLst>
              <a:ext uri="{FF2B5EF4-FFF2-40B4-BE49-F238E27FC236}">
                <a16:creationId xmlns:a16="http://schemas.microsoft.com/office/drawing/2014/main" id="{7676FF05-7B08-4D01-93AF-7ED1ADC57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3698044"/>
            <a:ext cx="1786258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sz="900" b="1" dirty="0" err="1">
                <a:solidFill>
                  <a:srgbClr val="0B3567"/>
                </a:solidFill>
              </a:rPr>
              <a:t>Training</a:t>
            </a:r>
            <a:r>
              <a:rPr lang="sv-SE" sz="900" b="1" dirty="0">
                <a:solidFill>
                  <a:srgbClr val="0B3567"/>
                </a:solidFill>
              </a:rPr>
              <a:t> and </a:t>
            </a:r>
            <a:r>
              <a:rPr lang="sv-SE" sz="900" b="1" dirty="0" err="1">
                <a:solidFill>
                  <a:srgbClr val="0B3567"/>
                </a:solidFill>
              </a:rPr>
              <a:t>Educational</a:t>
            </a:r>
            <a:r>
              <a:rPr lang="sv-SE" sz="900" b="1" dirty="0">
                <a:solidFill>
                  <a:srgbClr val="0B3567"/>
                </a:solidFill>
              </a:rPr>
              <a:t> </a:t>
            </a:r>
            <a:r>
              <a:rPr 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2" name="Rectangle 133">
            <a:extLst>
              <a:ext uri="{FF2B5EF4-FFF2-40B4-BE49-F238E27FC236}">
                <a16:creationId xmlns:a16="http://schemas.microsoft.com/office/drawing/2014/main" id="{A755F045-53BA-4734-BE3B-3A88B0A64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16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Strategic</a:t>
            </a:r>
            <a:r>
              <a:rPr lang="sv-SE" altLang="sv-SE" sz="900" b="1" dirty="0">
                <a:solidFill>
                  <a:srgbClr val="0B3567"/>
                </a:solidFill>
              </a:rPr>
              <a:t> Planning and </a:t>
            </a: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 err="1">
                <a:solidFill>
                  <a:srgbClr val="0B3567"/>
                </a:solidFill>
              </a:rPr>
              <a:t>Analysis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</a:p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3" name="Rectangle 133">
            <a:extLst>
              <a:ext uri="{FF2B5EF4-FFF2-40B4-BE49-F238E27FC236}">
                <a16:creationId xmlns:a16="http://schemas.microsoft.com/office/drawing/2014/main" id="{9192ACA4-A5E0-4DE5-8003-68D454F88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16" y="3219126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Legal and </a:t>
            </a:r>
            <a:r>
              <a:rPr lang="sv-SE" altLang="sv-SE" sz="900" b="1" dirty="0" err="1">
                <a:solidFill>
                  <a:srgbClr val="0B3567"/>
                </a:solidFill>
              </a:rPr>
              <a:t>Security</a:t>
            </a:r>
            <a:r>
              <a:rPr lang="sv-SE" altLang="sv-SE" sz="900" b="1" dirty="0">
                <a:solidFill>
                  <a:srgbClr val="0B3567"/>
                </a:solidFill>
              </a:rPr>
              <a:t>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4" name="Rectangle 133">
            <a:extLst>
              <a:ext uri="{FF2B5EF4-FFF2-40B4-BE49-F238E27FC236}">
                <a16:creationId xmlns:a16="http://schemas.microsoft.com/office/drawing/2014/main" id="{5B096C65-8892-4CA5-BBE7-54219E783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16" y="2710251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Communications </a:t>
            </a:r>
            <a:r>
              <a:rPr lang="sv-SE" altLang="sv-SE" sz="900" b="1" dirty="0" err="1">
                <a:solidFill>
                  <a:srgbClr val="0B3567"/>
                </a:solidFill>
              </a:rPr>
              <a:t>Unit</a:t>
            </a:r>
            <a:endParaRPr lang="sv-SE" altLang="sv-SE" sz="900" b="1" dirty="0">
              <a:solidFill>
                <a:srgbClr val="0B3567"/>
              </a:solidFill>
            </a:endParaRPr>
          </a:p>
          <a:p>
            <a:pPr algn="ctr">
              <a:spcBef>
                <a:spcPts val="200"/>
              </a:spcBef>
              <a:buNone/>
            </a:pP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7" name="Line 186">
            <a:extLst>
              <a:ext uri="{FF2B5EF4-FFF2-40B4-BE49-F238E27FC236}">
                <a16:creationId xmlns:a16="http://schemas.microsoft.com/office/drawing/2014/main" id="{80DCB10A-02A9-460B-B7BC-80A1FF1A6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3846" y="1052736"/>
            <a:ext cx="5204308" cy="1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58" name="Text Box 182">
            <a:extLst>
              <a:ext uri="{FF2B5EF4-FFF2-40B4-BE49-F238E27FC236}">
                <a16:creationId xmlns:a16="http://schemas.microsoft.com/office/drawing/2014/main" id="{32B0B472-0B42-46BA-B013-D55545ED1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8154" y="914187"/>
            <a:ext cx="3174409" cy="584775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7C9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>
                <a:solidFill>
                  <a:srgbClr val="003366"/>
                </a:solidFill>
              </a:rPr>
              <a:t>National </a:t>
            </a:r>
            <a:r>
              <a:rPr lang="sv-SE" altLang="sv-SE" sz="1600" b="1" dirty="0" err="1">
                <a:solidFill>
                  <a:srgbClr val="003366"/>
                </a:solidFill>
              </a:rPr>
              <a:t>Advisory</a:t>
            </a:r>
            <a:r>
              <a:rPr lang="sv-SE" altLang="sv-SE" sz="1600" b="1" dirty="0">
                <a:solidFill>
                  <a:srgbClr val="003366"/>
                </a:solidFill>
              </a:rPr>
              <a:t> Board on </a:t>
            </a:r>
            <a:r>
              <a:rPr lang="sv-SE" altLang="sv-SE" sz="1600" b="1" dirty="0" err="1">
                <a:solidFill>
                  <a:srgbClr val="003366"/>
                </a:solidFill>
              </a:rPr>
              <a:t>Maritime</a:t>
            </a:r>
            <a:r>
              <a:rPr lang="sv-SE" altLang="sv-SE" sz="1600" b="1" dirty="0">
                <a:solidFill>
                  <a:srgbClr val="003366"/>
                </a:solidFill>
              </a:rPr>
              <a:t> </a:t>
            </a:r>
            <a:r>
              <a:rPr lang="sv-SE" altLang="sv-SE" sz="1600" b="1" dirty="0" err="1">
                <a:solidFill>
                  <a:srgbClr val="003366"/>
                </a:solidFill>
              </a:rPr>
              <a:t>Surveillance</a:t>
            </a:r>
            <a:endParaRPr lang="sv-SE" altLang="sv-SE" sz="1600" dirty="0">
              <a:solidFill>
                <a:srgbClr val="003366"/>
              </a:solidFill>
            </a:endParaRPr>
          </a:p>
        </p:txBody>
      </p:sp>
      <p:sp>
        <p:nvSpPr>
          <p:cNvPr id="66" name="Line 186">
            <a:extLst>
              <a:ext uri="{FF2B5EF4-FFF2-40B4-BE49-F238E27FC236}">
                <a16:creationId xmlns:a16="http://schemas.microsoft.com/office/drawing/2014/main" id="{7F6D40DE-B0EF-4119-81AE-EC5CF55D8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7651" y="5919458"/>
            <a:ext cx="2623189" cy="0"/>
          </a:xfrm>
          <a:prstGeom prst="line">
            <a:avLst/>
          </a:prstGeom>
          <a:noFill/>
          <a:ln w="12700">
            <a:solidFill>
              <a:srgbClr val="0B356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2" name="Rectangle 133">
            <a:extLst>
              <a:ext uri="{FF2B5EF4-FFF2-40B4-BE49-F238E27FC236}">
                <a16:creationId xmlns:a16="http://schemas.microsoft.com/office/drawing/2014/main" id="{DE96E7DA-565D-4D4D-8D58-53F6F715B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432" y="5485631"/>
            <a:ext cx="2418888" cy="83095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"/>
              </a:spcBef>
              <a:buNone/>
              <a:defRPr/>
            </a:pPr>
            <a:endParaRPr lang="sv-SE" altLang="sv-SE" sz="900" dirty="0">
              <a:solidFill>
                <a:srgbClr val="003366"/>
              </a:solidFill>
            </a:endParaRPr>
          </a:p>
          <a:p>
            <a:pPr marL="85725" indent="-85725">
              <a:spcBef>
                <a:spcPts val="200"/>
              </a:spcBef>
              <a:defRPr/>
            </a:pPr>
            <a:r>
              <a:rPr lang="en-US" altLang="sv-SE" sz="900" dirty="0">
                <a:solidFill>
                  <a:srgbClr val="003366"/>
                </a:solidFill>
              </a:rPr>
              <a:t>Operational Planning Section</a:t>
            </a:r>
            <a:endParaRPr lang="sv-SE" altLang="sv-SE" sz="900" dirty="0">
              <a:solidFill>
                <a:srgbClr val="003366"/>
              </a:solidFill>
            </a:endParaRPr>
          </a:p>
          <a:p>
            <a:pPr marL="85725" indent="-85725">
              <a:spcBef>
                <a:spcPts val="200"/>
              </a:spcBef>
              <a:defRPr/>
            </a:pPr>
            <a:r>
              <a:rPr lang="en-US" altLang="sv-SE" sz="900" dirty="0">
                <a:solidFill>
                  <a:srgbClr val="003366"/>
                </a:solidFill>
              </a:rPr>
              <a:t>Operational Rescue and Response Section</a:t>
            </a:r>
            <a:endParaRPr lang="sv-SE" altLang="sv-SE" sz="900" dirty="0">
              <a:solidFill>
                <a:srgbClr val="003366"/>
              </a:solidFill>
            </a:endParaRPr>
          </a:p>
          <a:p>
            <a:pPr marL="85725" indent="-85725">
              <a:spcBef>
                <a:spcPts val="200"/>
              </a:spcBef>
              <a:defRPr/>
            </a:pPr>
            <a:r>
              <a:rPr lang="sv-SE" altLang="sv-SE" sz="900" dirty="0" err="1">
                <a:solidFill>
                  <a:srgbClr val="003366"/>
                </a:solidFill>
              </a:rPr>
              <a:t>Operational</a:t>
            </a:r>
            <a:r>
              <a:rPr lang="sv-SE" altLang="sv-SE" sz="900" dirty="0">
                <a:solidFill>
                  <a:srgbClr val="003366"/>
                </a:solidFill>
              </a:rPr>
              <a:t> </a:t>
            </a:r>
            <a:r>
              <a:rPr lang="sv-SE" altLang="sv-SE" sz="900" dirty="0" err="1">
                <a:solidFill>
                  <a:srgbClr val="003366"/>
                </a:solidFill>
              </a:rPr>
              <a:t>Maritime</a:t>
            </a:r>
            <a:r>
              <a:rPr lang="sv-SE" altLang="sv-SE" sz="900" dirty="0">
                <a:solidFill>
                  <a:srgbClr val="003366"/>
                </a:solidFill>
              </a:rPr>
              <a:t> </a:t>
            </a:r>
            <a:r>
              <a:rPr lang="sv-SE" altLang="sv-SE" sz="900" dirty="0" err="1">
                <a:solidFill>
                  <a:srgbClr val="003366"/>
                </a:solidFill>
              </a:rPr>
              <a:t>Surveillance</a:t>
            </a:r>
            <a:r>
              <a:rPr lang="sv-SE" altLang="sv-SE" sz="900" dirty="0">
                <a:solidFill>
                  <a:srgbClr val="003366"/>
                </a:solidFill>
              </a:rPr>
              <a:t> </a:t>
            </a:r>
            <a:r>
              <a:rPr lang="sv-SE" altLang="sv-SE" sz="900" dirty="0" err="1">
                <a:solidFill>
                  <a:srgbClr val="003366"/>
                </a:solidFill>
              </a:rPr>
              <a:t>Section</a:t>
            </a:r>
            <a:endParaRPr lang="sv-SE" altLang="sv-SE" sz="900" dirty="0">
              <a:solidFill>
                <a:srgbClr val="003366"/>
              </a:solidFill>
            </a:endParaRPr>
          </a:p>
          <a:p>
            <a:pPr marL="85725" indent="-85725">
              <a:spcBef>
                <a:spcPts val="200"/>
              </a:spcBef>
              <a:defRPr/>
            </a:pPr>
            <a:r>
              <a:rPr lang="sv-SE" altLang="sv-SE" sz="900" dirty="0" err="1">
                <a:solidFill>
                  <a:srgbClr val="003366"/>
                </a:solidFill>
              </a:rPr>
              <a:t>Intelligence</a:t>
            </a:r>
            <a:r>
              <a:rPr lang="sv-SE" altLang="sv-SE" sz="900" dirty="0">
                <a:solidFill>
                  <a:srgbClr val="003366"/>
                </a:solidFill>
              </a:rPr>
              <a:t> </a:t>
            </a:r>
            <a:r>
              <a:rPr lang="sv-SE" altLang="sv-SE" sz="900" dirty="0" err="1">
                <a:solidFill>
                  <a:srgbClr val="003366"/>
                </a:solidFill>
              </a:rPr>
              <a:t>Section</a:t>
            </a:r>
            <a:endParaRPr lang="sv-SE" altLang="sv-SE" sz="900" dirty="0">
              <a:solidFill>
                <a:srgbClr val="0B3567"/>
              </a:solidFill>
            </a:endParaRPr>
          </a:p>
          <a:p>
            <a:pPr marL="171450" indent="-171450">
              <a:spcBef>
                <a:spcPts val="200"/>
              </a:spcBef>
              <a:defRPr/>
            </a:pPr>
            <a:endParaRPr lang="sv-SE" altLang="sv-SE" sz="900" b="1" dirty="0"/>
          </a:p>
        </p:txBody>
      </p:sp>
      <p:sp>
        <p:nvSpPr>
          <p:cNvPr id="39" name="Rectangle 133">
            <a:extLst>
              <a:ext uri="{FF2B5EF4-FFF2-40B4-BE49-F238E27FC236}">
                <a16:creationId xmlns:a16="http://schemas.microsoft.com/office/drawing/2014/main" id="{F614CF1A-B369-41E3-A0AF-DB2CC06D4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4938" y="3789390"/>
            <a:ext cx="1947726" cy="21602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72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00"/>
              </a:spcBef>
              <a:buNone/>
              <a:defRPr/>
            </a:pPr>
            <a:endParaRPr lang="sv-SE" altLang="sv-SE" sz="900" b="1" dirty="0">
              <a:solidFill>
                <a:srgbClr val="003366"/>
              </a:solidFill>
            </a:endParaRPr>
          </a:p>
          <a:p>
            <a:pPr marL="171450" indent="-171450">
              <a:spcBef>
                <a:spcPts val="200"/>
              </a:spcBef>
              <a:defRPr/>
            </a:pPr>
            <a:r>
              <a:rPr lang="sv-SE" altLang="sv-SE" sz="900" dirty="0" err="1">
                <a:solidFill>
                  <a:srgbClr val="003366"/>
                </a:solidFill>
              </a:rPr>
              <a:t>Registry</a:t>
            </a:r>
            <a:r>
              <a:rPr lang="sv-SE" altLang="sv-SE" sz="900" dirty="0">
                <a:solidFill>
                  <a:srgbClr val="003366"/>
                </a:solidFill>
              </a:rPr>
              <a:t> and </a:t>
            </a:r>
            <a:r>
              <a:rPr lang="sv-SE" altLang="sv-SE" sz="900" dirty="0" err="1">
                <a:solidFill>
                  <a:srgbClr val="003366"/>
                </a:solidFill>
              </a:rPr>
              <a:t>Archive</a:t>
            </a:r>
            <a:r>
              <a:rPr lang="sv-SE" altLang="sv-SE" sz="900" dirty="0">
                <a:solidFill>
                  <a:srgbClr val="003366"/>
                </a:solidFill>
              </a:rPr>
              <a:t> </a:t>
            </a:r>
            <a:r>
              <a:rPr lang="sv-SE" altLang="sv-SE" sz="900" dirty="0" err="1">
                <a:solidFill>
                  <a:srgbClr val="003366"/>
                </a:solidFill>
              </a:rPr>
              <a:t>Section</a:t>
            </a:r>
            <a:endParaRPr lang="sv-SE" altLang="sv-SE" sz="900" dirty="0"/>
          </a:p>
          <a:p>
            <a:pPr>
              <a:spcBef>
                <a:spcPts val="200"/>
              </a:spcBef>
              <a:buNone/>
              <a:defRPr/>
            </a:pPr>
            <a:endParaRPr lang="sv-SE" altLang="sv-SE" sz="900" b="1" dirty="0"/>
          </a:p>
        </p:txBody>
      </p:sp>
      <p:sp>
        <p:nvSpPr>
          <p:cNvPr id="6" name="Text Box 187">
            <a:extLst>
              <a:ext uri="{FF2B5EF4-FFF2-40B4-BE49-F238E27FC236}">
                <a16:creationId xmlns:a16="http://schemas.microsoft.com/office/drawing/2014/main" id="{BA792385-D4AE-48D4-B45F-ED7FE4603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090" y="604428"/>
            <a:ext cx="3903819" cy="830997"/>
          </a:xfrm>
          <a:prstGeom prst="rect">
            <a:avLst/>
          </a:prstGeom>
          <a:solidFill>
            <a:srgbClr val="0B3567"/>
          </a:solidFill>
          <a:ln w="12700">
            <a:solidFill>
              <a:srgbClr val="0B356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6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>
                <a:solidFill>
                  <a:schemeClr val="bg1"/>
                </a:solidFill>
              </a:rPr>
              <a:t>DIRECTOR GENERAL’S OFFICE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600" dirty="0">
              <a:solidFill>
                <a:schemeClr val="bg1"/>
              </a:solidFill>
            </a:endParaRPr>
          </a:p>
        </p:txBody>
      </p:sp>
      <p:sp>
        <p:nvSpPr>
          <p:cNvPr id="43" name="Rectangle 133">
            <a:extLst>
              <a:ext uri="{FF2B5EF4-FFF2-40B4-BE49-F238E27FC236}">
                <a16:creationId xmlns:a16="http://schemas.microsoft.com/office/drawing/2014/main" id="{058BF19F-80C4-4596-A170-6C85563D5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845" y="3230513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  <a:r>
              <a:rPr lang="sv-SE" altLang="sv-SE" sz="900" b="1" dirty="0" err="1">
                <a:solidFill>
                  <a:schemeClr val="accent1">
                    <a:lumMod val="50000"/>
                  </a:schemeClr>
                </a:solidFill>
              </a:rPr>
              <a:t>Applicationdevelopment</a:t>
            </a: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 and</a:t>
            </a:r>
            <a:b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 IT-support </a:t>
            </a:r>
            <a:r>
              <a:rPr lang="sv-SE" altLang="sv-SE" sz="900" b="1" dirty="0" err="1">
                <a:solidFill>
                  <a:schemeClr val="accent1">
                    <a:lumMod val="50000"/>
                  </a:schemeClr>
                </a:solidFill>
              </a:rPr>
              <a:t>Unit</a:t>
            </a:r>
            <a:endParaRPr lang="sv-SE" altLang="sv-SE" sz="9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  <p:sp>
        <p:nvSpPr>
          <p:cNvPr id="47" name="Rectangle 133">
            <a:extLst>
              <a:ext uri="{FF2B5EF4-FFF2-40B4-BE49-F238E27FC236}">
                <a16:creationId xmlns:a16="http://schemas.microsoft.com/office/drawing/2014/main" id="{0879D4BA-BDFE-49E9-A3A6-AFC40B468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845" y="3715279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IT-</a:t>
            </a:r>
            <a:r>
              <a:rPr lang="sv-SE" altLang="sv-SE" sz="900" b="1" dirty="0" err="1">
                <a:solidFill>
                  <a:schemeClr val="accent1">
                    <a:lumMod val="50000"/>
                  </a:schemeClr>
                </a:solidFill>
              </a:rPr>
              <a:t>Security</a:t>
            </a: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v-SE" altLang="sv-SE" sz="900" b="1" dirty="0" err="1">
                <a:solidFill>
                  <a:schemeClr val="accent1">
                    <a:lumMod val="50000"/>
                  </a:schemeClr>
                </a:solidFill>
              </a:rPr>
              <a:t>Unit</a:t>
            </a:r>
            <a:endParaRPr lang="sv-SE" altLang="sv-SE" sz="9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/>
          </a:p>
        </p:txBody>
      </p:sp>
    </p:spTree>
    <p:extLst>
      <p:ext uri="{BB962C8B-B14F-4D97-AF65-F5344CB8AC3E}">
        <p14:creationId xmlns:p14="http://schemas.microsoft.com/office/powerpoint/2010/main" val="2312539603"/>
      </p:ext>
    </p:extLst>
  </p:cSld>
  <p:clrMapOvr>
    <a:masterClrMapping/>
  </p:clrMapOvr>
</p:sld>
</file>

<file path=ppt/theme/theme1.xml><?xml version="1.0" encoding="utf-8"?>
<a:theme xmlns:a="http://schemas.openxmlformats.org/drawingml/2006/main" name="Kustbevakningen Ljus">
  <a:themeElements>
    <a:clrScheme name="Kustbevakningen Färger">
      <a:dk1>
        <a:srgbClr val="000000"/>
      </a:dk1>
      <a:lt1>
        <a:srgbClr val="FFFFFF"/>
      </a:lt1>
      <a:dk2>
        <a:srgbClr val="0B3467"/>
      </a:dk2>
      <a:lt2>
        <a:srgbClr val="F2F2F2"/>
      </a:lt2>
      <a:accent1>
        <a:srgbClr val="1B69AB"/>
      </a:accent1>
      <a:accent2>
        <a:srgbClr val="F9D60E"/>
      </a:accent2>
      <a:accent3>
        <a:srgbClr val="706651"/>
      </a:accent3>
      <a:accent4>
        <a:srgbClr val="CC2620"/>
      </a:accent4>
      <a:accent5>
        <a:srgbClr val="64A347"/>
      </a:accent5>
      <a:accent6>
        <a:srgbClr val="007C92"/>
      </a:accent6>
      <a:hlink>
        <a:srgbClr val="FF9737"/>
      </a:hlink>
      <a:folHlink>
        <a:srgbClr val="954F72"/>
      </a:folHlink>
    </a:clrScheme>
    <a:fontScheme name="kb arial 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stbevakningen Powerpointmall" id="{A9D747DE-C694-C54C-8705-FB69A040A680}" vid="{3D202377-EE0D-984E-A620-AABB411706AF}"/>
    </a:ext>
  </a:extLst>
</a:theme>
</file>

<file path=ppt/theme/theme2.xml><?xml version="1.0" encoding="utf-8"?>
<a:theme xmlns:a="http://schemas.openxmlformats.org/drawingml/2006/main" name="Kustbevakningen Mörk">
  <a:themeElements>
    <a:clrScheme name="Kustbevakningen Färger">
      <a:dk1>
        <a:srgbClr val="000000"/>
      </a:dk1>
      <a:lt1>
        <a:srgbClr val="FFFFFF"/>
      </a:lt1>
      <a:dk2>
        <a:srgbClr val="0B3467"/>
      </a:dk2>
      <a:lt2>
        <a:srgbClr val="F2F2F2"/>
      </a:lt2>
      <a:accent1>
        <a:srgbClr val="1B69AB"/>
      </a:accent1>
      <a:accent2>
        <a:srgbClr val="F9D60E"/>
      </a:accent2>
      <a:accent3>
        <a:srgbClr val="706651"/>
      </a:accent3>
      <a:accent4>
        <a:srgbClr val="CC2620"/>
      </a:accent4>
      <a:accent5>
        <a:srgbClr val="64A347"/>
      </a:accent5>
      <a:accent6>
        <a:srgbClr val="007C92"/>
      </a:accent6>
      <a:hlink>
        <a:srgbClr val="FF9737"/>
      </a:hlink>
      <a:folHlink>
        <a:srgbClr val="954F72"/>
      </a:folHlink>
    </a:clrScheme>
    <a:fontScheme name="kb arial 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stbevakningen Powerpointmall" id="{A9D747DE-C694-C54C-8705-FB69A040A680}" vid="{B5AE3F9E-8734-DB43-9160-B81F0259AE48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Kustbevakningen Powerpointmall</Template>
  <TotalTime>3436</TotalTime>
  <Words>174</Words>
  <Application>Microsoft Office PowerPoint</Application>
  <PresentationFormat>Bredbild</PresentationFormat>
  <Paragraphs>86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Kustbevakningen Ljus</vt:lpstr>
      <vt:lpstr>Kustbevakningen Mörk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Kustbevakningen Powerpointmall</dc:title>
  <dc:creator>Johansson, Pernilla</dc:creator>
  <cp:lastModifiedBy>Kappel, Linnéa</cp:lastModifiedBy>
  <cp:revision>40</cp:revision>
  <dcterms:created xsi:type="dcterms:W3CDTF">2023-07-31T07:47:15Z</dcterms:created>
  <dcterms:modified xsi:type="dcterms:W3CDTF">2023-12-15T14:29:47Z</dcterms:modified>
</cp:coreProperties>
</file>