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304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35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23" autoAdjust="0"/>
    <p:restoredTop sz="97386" autoAdjust="0"/>
  </p:normalViewPr>
  <p:slideViewPr>
    <p:cSldViewPr>
      <p:cViewPr>
        <p:scale>
          <a:sx n="125" d="100"/>
          <a:sy n="125" d="100"/>
        </p:scale>
        <p:origin x="2034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4A9CE3-0EA3-4F10-AE3E-6487CFEA6214}" type="datetimeFigureOut">
              <a:rPr lang="sv-SE" smtClean="0"/>
              <a:t>2026-06-08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8D9F33-082D-425A-8D7C-4DC04B5FD0C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247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8D9F33-082D-425A-8D7C-4DC04B5FD0C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1153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och Ou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F068419-94D7-E660-6CBF-D8EFEFD22BD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9026" y="5661247"/>
            <a:ext cx="3333947" cy="958510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C76E3F83-DB9B-4AE2-0826-F6E99F0E74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34889" y="1879217"/>
            <a:ext cx="9322223" cy="1419608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 dirty="0"/>
              <a:t>Rubrik </a:t>
            </a:r>
            <a:r>
              <a:rPr lang="en-GB" dirty="0" err="1"/>
              <a:t>på</a:t>
            </a:r>
            <a:r>
              <a:rPr lang="en-GB" dirty="0"/>
              <a:t> presentation för intro </a:t>
            </a:r>
            <a:r>
              <a:rPr lang="en-GB" dirty="0" err="1"/>
              <a:t>eller</a:t>
            </a:r>
            <a:r>
              <a:rPr lang="en-GB" dirty="0"/>
              <a:t> </a:t>
            </a:r>
            <a:r>
              <a:rPr lang="en-GB" dirty="0" err="1"/>
              <a:t>avsked</a:t>
            </a:r>
            <a:r>
              <a:rPr lang="en-GB" dirty="0"/>
              <a:t> för outro</a:t>
            </a:r>
            <a:endParaRPr lang="en-S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0231423-724C-0C7B-9360-4E10EFE5F7A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33481" y="3559176"/>
            <a:ext cx="9325039" cy="589904"/>
          </a:xfrm>
        </p:spPr>
        <p:txBody>
          <a:bodyPr/>
          <a:lstStyle>
            <a:lvl1pPr marL="0" indent="0" algn="ctr">
              <a:buNone/>
              <a:defRPr i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GB" dirty="0" err="1"/>
              <a:t>En</a:t>
            </a:r>
            <a:r>
              <a:rPr lang="en-GB" dirty="0"/>
              <a:t> subtitle </a:t>
            </a:r>
            <a:r>
              <a:rPr lang="en-GB" dirty="0" err="1"/>
              <a:t>som</a:t>
            </a:r>
            <a:r>
              <a:rPr lang="en-GB" dirty="0"/>
              <a:t> </a:t>
            </a:r>
            <a:r>
              <a:rPr lang="en-GB" dirty="0" err="1"/>
              <a:t>passar</a:t>
            </a:r>
            <a:r>
              <a:rPr lang="en-GB" dirty="0"/>
              <a:t> om </a:t>
            </a:r>
            <a:r>
              <a:rPr lang="en-GB" dirty="0" err="1"/>
              <a:t>nödvändigt</a:t>
            </a:r>
            <a:r>
              <a:rPr lang="en-GB" dirty="0"/>
              <a:t>.</a:t>
            </a:r>
          </a:p>
          <a:p>
            <a:pPr lvl="0"/>
            <a:r>
              <a:rPr lang="en-GB" dirty="0" err="1"/>
              <a:t>Inte</a:t>
            </a:r>
            <a:r>
              <a:rPr lang="en-GB" dirty="0"/>
              <a:t> </a:t>
            </a:r>
            <a:r>
              <a:rPr lang="en-GB" dirty="0" err="1"/>
              <a:t>mer</a:t>
            </a:r>
            <a:r>
              <a:rPr lang="en-GB" dirty="0"/>
              <a:t> </a:t>
            </a:r>
            <a:r>
              <a:rPr lang="en-GB" dirty="0" err="1"/>
              <a:t>än</a:t>
            </a:r>
            <a:r>
              <a:rPr lang="en-GB" dirty="0"/>
              <a:t> 2 </a:t>
            </a:r>
            <a:r>
              <a:rPr lang="en-GB" dirty="0" err="1"/>
              <a:t>rader</a:t>
            </a:r>
            <a:r>
              <a:rPr lang="en-GB" dirty="0"/>
              <a:t>.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172236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text en 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A540AF8E-6BCD-B3FD-0894-9193D1885B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4933" y="365125"/>
            <a:ext cx="11445592" cy="1325563"/>
          </a:xfrm>
          <a:prstGeom prst="rect">
            <a:avLst/>
          </a:prstGeom>
        </p:spPr>
        <p:txBody>
          <a:bodyPr/>
          <a:lstStyle/>
          <a:p>
            <a:r>
              <a:rPr lang="sv-SE" dirty="0"/>
              <a:t>Klicka för att lägga till rubrik</a:t>
            </a:r>
            <a:endParaRPr lang="en-SE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047E6EAB-9B49-868E-25FD-16D163CAC2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8782" y="4091233"/>
            <a:ext cx="5177838" cy="5177838"/>
          </a:xfrm>
          <a:prstGeom prst="rect">
            <a:avLst/>
          </a:prstGeom>
        </p:spPr>
      </p:pic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303A45C-7574-0270-5245-DE3EC57A3B81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5935845D-9EC1-994B-AF07-59781457C4F8}" type="datetime1">
              <a:rPr lang="sv-SE" smtClean="0"/>
              <a:t>2026-06-08</a:t>
            </a:fld>
            <a:endParaRPr lang="en-SE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1755C99-5601-88E1-B7E5-9409C9513BDC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/>
              <a:t>Allmän presentation</a:t>
            </a:r>
            <a:endParaRPr lang="en-SE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58697D2-5BCA-5B00-2871-AAFB8CFA7FBB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SE"/>
              <a:t>Sid </a:t>
            </a:r>
            <a:fld id="{054250FC-83A4-F942-90E8-BB58DCDC9433}" type="slidenum">
              <a:rPr lang="en-SE" smtClean="0"/>
              <a:pPr/>
              <a:t>‹#›</a:t>
            </a:fld>
            <a:endParaRPr lang="en-SE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77570D-D048-A187-4FA3-8C002D1FD9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1475" y="6309320"/>
            <a:ext cx="1639625" cy="465264"/>
          </a:xfrm>
          <a:prstGeom prst="rect">
            <a:avLst/>
          </a:prstGeom>
        </p:spPr>
      </p:pic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042AE2FA-E721-8AC3-42DA-3D4EDBBD432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71476" y="1988840"/>
            <a:ext cx="11445592" cy="4190749"/>
          </a:xfrm>
        </p:spPr>
        <p:txBody>
          <a:bodyPr/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8024033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dt text två ru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1">
            <a:extLst>
              <a:ext uri="{FF2B5EF4-FFF2-40B4-BE49-F238E27FC236}">
                <a16:creationId xmlns:a16="http://schemas.microsoft.com/office/drawing/2014/main" id="{B558088D-2229-608B-024D-A9755630D084}"/>
              </a:ext>
            </a:extLst>
          </p:cNvPr>
          <p:cNvSpPr txBox="1">
            <a:spLocks/>
          </p:cNvSpPr>
          <p:nvPr userDrawn="1"/>
        </p:nvSpPr>
        <p:spPr>
          <a:xfrm>
            <a:off x="374933" y="365125"/>
            <a:ext cx="11445592" cy="1325563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Klicka för att lägga till rubrik</a:t>
            </a:r>
            <a:endParaRPr lang="en-SE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047E6EAB-9B49-868E-25FD-16D163CAC2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8782" y="4091233"/>
            <a:ext cx="5177838" cy="5177838"/>
          </a:xfrm>
          <a:prstGeom prst="rect">
            <a:avLst/>
          </a:prstGeom>
        </p:spPr>
      </p:pic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303A45C-7574-0270-5245-DE3EC57A3B81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6B1B4CD0-569A-0B41-AC6E-03E3F83A2BC4}" type="datetime1">
              <a:rPr lang="sv-SE" smtClean="0"/>
              <a:t>2026-06-08</a:t>
            </a:fld>
            <a:endParaRPr lang="en-SE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1755C99-5601-88E1-B7E5-9409C9513BDC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/>
              <a:t>Allmän presentation</a:t>
            </a:r>
            <a:endParaRPr lang="en-SE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58697D2-5BCA-5B00-2871-AAFB8CFA7FBB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SE"/>
              <a:t>Sid </a:t>
            </a:r>
            <a:fld id="{054250FC-83A4-F942-90E8-BB58DCDC9433}" type="slidenum">
              <a:rPr lang="en-SE" smtClean="0"/>
              <a:pPr/>
              <a:t>‹#›</a:t>
            </a:fld>
            <a:endParaRPr lang="en-SE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C5DFC0-DEC3-6B7E-AD5A-BABF76B9DE1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1475" y="6309320"/>
            <a:ext cx="1639625" cy="465264"/>
          </a:xfrm>
          <a:prstGeom prst="rect">
            <a:avLst/>
          </a:prstGeom>
        </p:spPr>
      </p:pic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A978FB53-D98D-8F8E-5922-E8ADD8F5152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75072" y="2002877"/>
            <a:ext cx="4307426" cy="4176712"/>
          </a:xfrm>
        </p:spPr>
        <p:txBody>
          <a:bodyPr/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F05459D-3010-D5F2-F3F6-52A72D4CDDC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71475" y="2002877"/>
            <a:ext cx="4317150" cy="4176712"/>
          </a:xfrm>
        </p:spPr>
        <p:txBody>
          <a:bodyPr/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36946036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DE0E0ED-B32C-CD6D-54C0-B7D74A4D103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6000" cy="6858000"/>
          </a:xfrm>
        </p:spPr>
        <p:txBody>
          <a:bodyPr/>
          <a:lstStyle>
            <a:lvl1pPr marL="228600" indent="0">
              <a:buNone/>
              <a:defRPr/>
            </a:lvl1pPr>
          </a:lstStyle>
          <a:p>
            <a:pPr marL="228600" marR="0" lvl="0" indent="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err="1"/>
              <a:t>Klicka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ikonen</a:t>
            </a:r>
            <a:r>
              <a:rPr lang="en-GB" dirty="0"/>
              <a:t> för </a:t>
            </a:r>
            <a:r>
              <a:rPr lang="en-GB" dirty="0" err="1"/>
              <a:t>att</a:t>
            </a:r>
            <a:r>
              <a:rPr lang="en-GB" dirty="0"/>
              <a:t> </a:t>
            </a:r>
            <a:r>
              <a:rPr lang="en-GB" dirty="0" err="1"/>
              <a:t>lägga</a:t>
            </a:r>
            <a:r>
              <a:rPr lang="en-GB" dirty="0"/>
              <a:t> till </a:t>
            </a:r>
            <a:r>
              <a:rPr lang="en-GB" dirty="0" err="1"/>
              <a:t>bild</a:t>
            </a:r>
            <a:r>
              <a:rPr lang="en-GB" dirty="0"/>
              <a:t> </a:t>
            </a:r>
            <a:endParaRPr lang="en-SE" dirty="0"/>
          </a:p>
          <a:p>
            <a:endParaRPr lang="en-SE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9AC3F73-98E1-8F22-7B88-FC3A20E2CB8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0"/>
            <a:ext cx="6096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 dirty="0" err="1"/>
              <a:t>Klicka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ikonen</a:t>
            </a:r>
            <a:r>
              <a:rPr lang="en-GB" dirty="0"/>
              <a:t> för </a:t>
            </a:r>
            <a:r>
              <a:rPr lang="en-GB" dirty="0" err="1"/>
              <a:t>att</a:t>
            </a:r>
            <a:r>
              <a:rPr lang="en-GB" dirty="0"/>
              <a:t> </a:t>
            </a:r>
            <a:r>
              <a:rPr lang="en-GB" dirty="0" err="1"/>
              <a:t>lägga</a:t>
            </a:r>
            <a:r>
              <a:rPr lang="en-GB" dirty="0"/>
              <a:t> till </a:t>
            </a:r>
            <a:r>
              <a:rPr lang="en-GB" dirty="0" err="1"/>
              <a:t>bild</a:t>
            </a:r>
            <a:r>
              <a:rPr lang="en-GB" dirty="0"/>
              <a:t> 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4356220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montage 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DE0E0ED-B32C-CD6D-54C0-B7D74A4D103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6000" cy="6858000"/>
          </a:xfrm>
        </p:spPr>
        <p:txBody>
          <a:bodyPr/>
          <a:lstStyle>
            <a:lvl1pPr marL="228600" indent="0">
              <a:buNone/>
              <a:defRPr/>
            </a:lvl1pPr>
          </a:lstStyle>
          <a:p>
            <a:pPr marL="228600" marR="0" lvl="0" indent="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err="1"/>
              <a:t>Klicka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ikonen</a:t>
            </a:r>
            <a:r>
              <a:rPr lang="en-GB" dirty="0"/>
              <a:t> för </a:t>
            </a:r>
            <a:r>
              <a:rPr lang="en-GB" dirty="0" err="1"/>
              <a:t>att</a:t>
            </a:r>
            <a:r>
              <a:rPr lang="en-GB" dirty="0"/>
              <a:t> </a:t>
            </a:r>
            <a:r>
              <a:rPr lang="en-GB" dirty="0" err="1"/>
              <a:t>lägga</a:t>
            </a:r>
            <a:r>
              <a:rPr lang="en-GB" dirty="0"/>
              <a:t> till </a:t>
            </a:r>
            <a:r>
              <a:rPr lang="en-GB" dirty="0" err="1"/>
              <a:t>bild</a:t>
            </a:r>
            <a:r>
              <a:rPr lang="en-GB" dirty="0"/>
              <a:t> </a:t>
            </a:r>
            <a:endParaRPr lang="en-SE" dirty="0"/>
          </a:p>
          <a:p>
            <a:endParaRPr lang="en-SE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9AC3F73-98E1-8F22-7B88-FC3A20E2CB8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0"/>
            <a:ext cx="6096000" cy="3429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 dirty="0" err="1"/>
              <a:t>Klicka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ikonen</a:t>
            </a:r>
            <a:r>
              <a:rPr lang="en-GB" dirty="0"/>
              <a:t> för </a:t>
            </a:r>
            <a:r>
              <a:rPr lang="en-GB" dirty="0" err="1"/>
              <a:t>att</a:t>
            </a:r>
            <a:r>
              <a:rPr lang="en-GB" dirty="0"/>
              <a:t> </a:t>
            </a:r>
            <a:r>
              <a:rPr lang="en-GB" dirty="0" err="1"/>
              <a:t>lägga</a:t>
            </a:r>
            <a:r>
              <a:rPr lang="en-GB" dirty="0"/>
              <a:t> till </a:t>
            </a:r>
            <a:r>
              <a:rPr lang="en-GB" dirty="0" err="1"/>
              <a:t>bild</a:t>
            </a:r>
            <a:r>
              <a:rPr lang="en-GB" dirty="0"/>
              <a:t> </a:t>
            </a:r>
            <a:endParaRPr lang="en-SE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C1C14DAA-9470-A693-FBD3-914D1080201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96000" y="3429000"/>
            <a:ext cx="6096000" cy="3429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err="1"/>
              <a:t>Klicka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ikonen</a:t>
            </a:r>
            <a:r>
              <a:rPr lang="en-GB" dirty="0"/>
              <a:t> för </a:t>
            </a:r>
            <a:r>
              <a:rPr lang="en-GB" dirty="0" err="1"/>
              <a:t>att</a:t>
            </a:r>
            <a:r>
              <a:rPr lang="en-GB" dirty="0"/>
              <a:t> </a:t>
            </a:r>
            <a:r>
              <a:rPr lang="en-GB" dirty="0" err="1"/>
              <a:t>lägga</a:t>
            </a:r>
            <a:r>
              <a:rPr lang="en-GB" dirty="0"/>
              <a:t> till </a:t>
            </a:r>
            <a:r>
              <a:rPr lang="en-GB" dirty="0" err="1"/>
              <a:t>bild</a:t>
            </a:r>
            <a:r>
              <a:rPr lang="en-GB" dirty="0"/>
              <a:t> </a:t>
            </a:r>
            <a:endParaRPr lang="en-SE" dirty="0"/>
          </a:p>
          <a:p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523267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DE0E0ED-B32C-CD6D-54C0-B7D74A4D103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6000" cy="3429000"/>
          </a:xfrm>
        </p:spPr>
        <p:txBody>
          <a:bodyPr/>
          <a:lstStyle>
            <a:lvl1pPr marL="228600" indent="0">
              <a:buNone/>
              <a:defRPr/>
            </a:lvl1pPr>
          </a:lstStyle>
          <a:p>
            <a:pPr marL="228600" marR="0" lvl="0" indent="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err="1"/>
              <a:t>Klicka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ikonen</a:t>
            </a:r>
            <a:r>
              <a:rPr lang="en-GB" dirty="0"/>
              <a:t> för </a:t>
            </a:r>
            <a:r>
              <a:rPr lang="en-GB" dirty="0" err="1"/>
              <a:t>att</a:t>
            </a:r>
            <a:r>
              <a:rPr lang="en-GB" dirty="0"/>
              <a:t> </a:t>
            </a:r>
            <a:r>
              <a:rPr lang="en-GB" dirty="0" err="1"/>
              <a:t>lägga</a:t>
            </a:r>
            <a:r>
              <a:rPr lang="en-GB" dirty="0"/>
              <a:t> till </a:t>
            </a:r>
            <a:r>
              <a:rPr lang="en-GB" dirty="0" err="1"/>
              <a:t>bild</a:t>
            </a:r>
            <a:r>
              <a:rPr lang="en-GB" dirty="0"/>
              <a:t> </a:t>
            </a:r>
            <a:endParaRPr lang="en-SE" dirty="0"/>
          </a:p>
          <a:p>
            <a:endParaRPr lang="en-SE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9AC3F73-98E1-8F22-7B88-FC3A20E2CB8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0"/>
            <a:ext cx="6096000" cy="3429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err="1"/>
              <a:t>Klicka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ikonen</a:t>
            </a:r>
            <a:r>
              <a:rPr lang="en-GB" dirty="0"/>
              <a:t> för </a:t>
            </a:r>
            <a:r>
              <a:rPr lang="en-GB" dirty="0" err="1"/>
              <a:t>att</a:t>
            </a:r>
            <a:r>
              <a:rPr lang="en-GB" dirty="0"/>
              <a:t> </a:t>
            </a:r>
            <a:r>
              <a:rPr lang="en-GB" dirty="0" err="1"/>
              <a:t>lägga</a:t>
            </a:r>
            <a:r>
              <a:rPr lang="en-GB" dirty="0"/>
              <a:t> till </a:t>
            </a:r>
            <a:r>
              <a:rPr lang="en-GB" dirty="0" err="1"/>
              <a:t>bild</a:t>
            </a:r>
            <a:r>
              <a:rPr lang="en-GB" dirty="0"/>
              <a:t> </a:t>
            </a:r>
            <a:endParaRPr lang="en-SE" dirty="0"/>
          </a:p>
          <a:p>
            <a:endParaRPr lang="en-SE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C1C14DAA-9470-A693-FBD3-914D1080201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96000" y="3429000"/>
            <a:ext cx="6096000" cy="3429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err="1"/>
              <a:t>Klicka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ikonen</a:t>
            </a:r>
            <a:r>
              <a:rPr lang="en-GB" dirty="0"/>
              <a:t> för </a:t>
            </a:r>
            <a:r>
              <a:rPr lang="en-GB" dirty="0" err="1"/>
              <a:t>att</a:t>
            </a:r>
            <a:r>
              <a:rPr lang="en-GB" dirty="0"/>
              <a:t> </a:t>
            </a:r>
            <a:r>
              <a:rPr lang="en-GB" dirty="0" err="1"/>
              <a:t>lägga</a:t>
            </a:r>
            <a:r>
              <a:rPr lang="en-GB" dirty="0"/>
              <a:t> till </a:t>
            </a:r>
            <a:r>
              <a:rPr lang="en-GB" dirty="0" err="1"/>
              <a:t>bild</a:t>
            </a:r>
            <a:r>
              <a:rPr lang="en-GB" dirty="0"/>
              <a:t> </a:t>
            </a:r>
            <a:endParaRPr lang="en-SE" dirty="0"/>
          </a:p>
          <a:p>
            <a:endParaRPr lang="en-SE" dirty="0"/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83760895-9E11-D1C6-31D8-7A551F47C74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0" y="3429000"/>
            <a:ext cx="6096000" cy="3429000"/>
          </a:xfrm>
        </p:spPr>
        <p:txBody>
          <a:bodyPr/>
          <a:lstStyle>
            <a:lvl1pPr marL="228600" indent="0">
              <a:buNone/>
              <a:defRPr/>
            </a:lvl1pPr>
          </a:lstStyle>
          <a:p>
            <a:pPr marL="228600" marR="0" lvl="0" indent="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err="1"/>
              <a:t>Klicka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ikonen</a:t>
            </a:r>
            <a:r>
              <a:rPr lang="en-GB" dirty="0"/>
              <a:t> för </a:t>
            </a:r>
            <a:r>
              <a:rPr lang="en-GB" dirty="0" err="1"/>
              <a:t>att</a:t>
            </a:r>
            <a:r>
              <a:rPr lang="en-GB" dirty="0"/>
              <a:t> </a:t>
            </a:r>
            <a:r>
              <a:rPr lang="en-GB" dirty="0" err="1"/>
              <a:t>lägga</a:t>
            </a:r>
            <a:r>
              <a:rPr lang="en-GB" dirty="0"/>
              <a:t> till </a:t>
            </a:r>
            <a:r>
              <a:rPr lang="en-GB" dirty="0" err="1"/>
              <a:t>bild</a:t>
            </a:r>
            <a:r>
              <a:rPr lang="en-GB" dirty="0"/>
              <a:t> </a:t>
            </a:r>
            <a:endParaRPr lang="en-SE" dirty="0"/>
          </a:p>
          <a:p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5552535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m.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A87649-7C2E-3D5D-2EC0-1F740AF87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332A-F795-A44A-98FD-ECF055709A91}" type="datetime1">
              <a:rPr lang="sv-SE" smtClean="0"/>
              <a:t>2026-06-08</a:t>
            </a:fld>
            <a:endParaRPr lang="en-S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F1871F-B787-38AF-6A9A-8F3B46050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Allmän presentation</a:t>
            </a:r>
            <a:endParaRPr lang="en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71BB74-6F9B-0777-ED48-5F2EF6FD8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SE"/>
              <a:t>Sid </a:t>
            </a:r>
            <a:fld id="{054250FC-83A4-F942-90E8-BB58DCDC9433}" type="slidenum">
              <a:rPr lang="en-SE" smtClean="0"/>
              <a:pPr/>
              <a:t>‹#›</a:t>
            </a:fld>
            <a:endParaRPr lang="en-S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8E04E7-E1B3-7775-5EB5-DC21693AF2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1475" y="6309320"/>
            <a:ext cx="1639625" cy="465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329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91205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5A290A-2699-4996-9D8C-F896513107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57FF2A-9ADE-451B-B736-F095E85110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EE2BDD-A5D8-4AAB-811D-DA1F47FC6A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C0287B-D0E1-4B69-8552-F4D2F99D3594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242704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bild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F3820C0-A247-DAF0-64DA-1DFBF61C771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228600" marR="0" indent="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sv-SE"/>
              <a:t>Klicka på ikonen för att lägga till en bild</a:t>
            </a:r>
            <a:endParaRPr lang="en-SE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C76E3F83-DB9B-4AE2-0826-F6E99F0E74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4933" y="1879217"/>
            <a:ext cx="11442134" cy="141960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 dirty="0" err="1"/>
              <a:t>Anpassa</a:t>
            </a:r>
            <a:r>
              <a:rPr lang="en-GB" dirty="0"/>
              <a:t> text </a:t>
            </a:r>
            <a:r>
              <a:rPr lang="en-GB" dirty="0" err="1"/>
              <a:t>efter</a:t>
            </a:r>
            <a:r>
              <a:rPr lang="en-GB" dirty="0"/>
              <a:t> </a:t>
            </a:r>
            <a:r>
              <a:rPr lang="en-GB" dirty="0" err="1"/>
              <a:t>bild</a:t>
            </a:r>
            <a:endParaRPr lang="en-S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0231423-724C-0C7B-9360-4E10EFE5F7A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1475" y="3559175"/>
            <a:ext cx="8607425" cy="1320800"/>
          </a:xfrm>
        </p:spPr>
        <p:txBody>
          <a:bodyPr/>
          <a:lstStyle>
            <a:lvl1pPr marL="0" indent="0">
              <a:buNone/>
              <a:defRPr i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GB" dirty="0" err="1"/>
              <a:t>En</a:t>
            </a:r>
            <a:r>
              <a:rPr lang="en-GB" dirty="0"/>
              <a:t> subtitle </a:t>
            </a:r>
            <a:r>
              <a:rPr lang="en-GB" dirty="0" err="1"/>
              <a:t>som</a:t>
            </a:r>
            <a:r>
              <a:rPr lang="en-GB" dirty="0"/>
              <a:t> </a:t>
            </a:r>
            <a:r>
              <a:rPr lang="en-GB" dirty="0" err="1"/>
              <a:t>passar</a:t>
            </a:r>
            <a:r>
              <a:rPr lang="en-GB" dirty="0"/>
              <a:t> om </a:t>
            </a:r>
            <a:r>
              <a:rPr lang="en-GB" dirty="0" err="1"/>
              <a:t>nödvändigt</a:t>
            </a:r>
            <a:r>
              <a:rPr lang="en-GB" dirty="0"/>
              <a:t>.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324085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top Rubrik u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1BD8219-A02F-B037-7A40-9DD55E2687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1475" y="6309320"/>
            <a:ext cx="1639625" cy="46526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C29159F-1FBF-34F2-BAF9-8ECE14FB689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8782" y="4978820"/>
            <a:ext cx="5177838" cy="5177838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D0342D0-2C8A-4776-FD61-6E0A1DEC0B87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0" y="0"/>
            <a:ext cx="12192000" cy="4869455"/>
          </a:xfrm>
        </p:spPr>
        <p:txBody>
          <a:bodyPr/>
          <a:lstStyle>
            <a:lvl1pPr marL="22860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SE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A540AF8E-6BCD-B3FD-0894-9193D1885B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5013176"/>
            <a:ext cx="9323131" cy="1360583"/>
          </a:xfrm>
          <a:prstGeom prst="rect">
            <a:avLst/>
          </a:prstGeom>
        </p:spPr>
        <p:txBody>
          <a:bodyPr anchor="ctr"/>
          <a:lstStyle/>
          <a:p>
            <a:r>
              <a:rPr lang="en-GB" dirty="0" err="1"/>
              <a:t>Här</a:t>
            </a:r>
            <a:r>
              <a:rPr lang="en-GB" dirty="0"/>
              <a:t> </a:t>
            </a:r>
            <a:r>
              <a:rPr lang="en-GB" dirty="0" err="1"/>
              <a:t>vill</a:t>
            </a:r>
            <a:r>
              <a:rPr lang="en-GB" dirty="0"/>
              <a:t> vi ha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rubrik</a:t>
            </a:r>
            <a:r>
              <a:rPr lang="en-GB" dirty="0"/>
              <a:t> </a:t>
            </a:r>
            <a:r>
              <a:rPr lang="en-GB" dirty="0" err="1"/>
              <a:t>som</a:t>
            </a:r>
            <a:r>
              <a:rPr lang="en-GB" dirty="0"/>
              <a:t> </a:t>
            </a:r>
            <a:r>
              <a:rPr lang="en-GB" dirty="0" err="1"/>
              <a:t>väcker</a:t>
            </a:r>
            <a:r>
              <a:rPr lang="en-GB" dirty="0"/>
              <a:t> </a:t>
            </a:r>
            <a:r>
              <a:rPr lang="en-GB" dirty="0" err="1"/>
              <a:t>intresse</a:t>
            </a:r>
            <a:r>
              <a:rPr lang="en-GB" dirty="0"/>
              <a:t>. </a:t>
            </a:r>
            <a:r>
              <a:rPr lang="en-GB" dirty="0" err="1"/>
              <a:t>Inte</a:t>
            </a:r>
            <a:r>
              <a:rPr lang="en-GB" dirty="0"/>
              <a:t> </a:t>
            </a:r>
            <a:r>
              <a:rPr lang="en-GB" dirty="0" err="1"/>
              <a:t>mer</a:t>
            </a:r>
            <a:r>
              <a:rPr lang="en-GB" dirty="0"/>
              <a:t> </a:t>
            </a:r>
            <a:r>
              <a:rPr lang="en-GB" dirty="0" err="1"/>
              <a:t>än</a:t>
            </a:r>
            <a:r>
              <a:rPr lang="en-GB" dirty="0"/>
              <a:t> </a:t>
            </a:r>
            <a:r>
              <a:rPr lang="en-GB" dirty="0" err="1"/>
              <a:t>två</a:t>
            </a:r>
            <a:r>
              <a:rPr lang="en-GB" dirty="0"/>
              <a:t> </a:t>
            </a:r>
            <a:r>
              <a:rPr lang="en-GB" dirty="0" err="1"/>
              <a:t>rader</a:t>
            </a:r>
            <a:r>
              <a:rPr lang="en-GB" dirty="0"/>
              <a:t>.</a:t>
            </a:r>
            <a:endParaRPr lang="en-SE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AB6C91A-D0A2-234C-5664-EA2F0D52CE56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fld id="{C53699FD-F1A6-E645-86B8-E54FE9A5C083}" type="datetime1">
              <a:rPr lang="sv-SE" smtClean="0"/>
              <a:t>2026-06-08</a:t>
            </a:fld>
            <a:endParaRPr lang="en-SE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E66233B-A1ED-D654-DE9D-78B98D3F3CE4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en-GB"/>
              <a:t>Allmän presentation</a:t>
            </a:r>
            <a:endParaRPr lang="en-SE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6C5F52-FBF8-5074-D383-6B184F498E81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r>
              <a:rPr lang="en-SE"/>
              <a:t>Sid </a:t>
            </a:r>
            <a:fld id="{054250FC-83A4-F942-90E8-BB58DCDC9433}" type="slidenum">
              <a:rPr lang="en-SE" smtClean="0"/>
              <a:pPr/>
              <a:t>‹#›</a:t>
            </a:fld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6973507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/50 text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420AE0B-8079-0532-C656-71AC2EDEFDA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67475" y="-5245"/>
            <a:ext cx="5724525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SE" dirty="0"/>
          </a:p>
        </p:txBody>
      </p:sp>
      <p:sp>
        <p:nvSpPr>
          <p:cNvPr id="30" name="Title 29">
            <a:extLst>
              <a:ext uri="{FF2B5EF4-FFF2-40B4-BE49-F238E27FC236}">
                <a16:creationId xmlns:a16="http://schemas.microsoft.com/office/drawing/2014/main" id="{BD1B6CC6-8A88-8F26-8824-602EE003EB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674312"/>
            <a:ext cx="5724524" cy="1325563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>
              <a:defRPr lang="en-SE" dirty="0"/>
            </a:lvl1pPr>
          </a:lstStyle>
          <a:p>
            <a:pPr lvl="0"/>
            <a:r>
              <a:rPr lang="sv-SE" dirty="0"/>
              <a:t>Klicka för att lägga till rubrik</a:t>
            </a:r>
            <a:endParaRPr lang="en-SE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724A39-CA76-CD72-EC6C-42FC30A0D8D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F4A7D524-EFF6-8D4E-962B-408F2A64CE9A}" type="datetime1">
              <a:rPr lang="sv-SE" smtClean="0"/>
              <a:t>2026-06-08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57CFEA-C21C-0507-2E24-C574E3EBC71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493998" y="6492873"/>
            <a:ext cx="2602002" cy="148012"/>
          </a:xfrm>
        </p:spPr>
        <p:txBody>
          <a:bodyPr/>
          <a:lstStyle/>
          <a:p>
            <a:r>
              <a:rPr lang="en-GB"/>
              <a:t>Allmän presentation</a:t>
            </a:r>
            <a:endParaRPr lang="en-SE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E58E879-2634-E10F-00C2-36A73BBA949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71475" y="2157125"/>
            <a:ext cx="5724525" cy="4026564"/>
          </a:xfrm>
        </p:spPr>
        <p:txBody>
          <a:bodyPr/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6B446C-37D8-DC9E-5242-3D6C4C67720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1475" y="6309320"/>
            <a:ext cx="1639625" cy="465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6649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/50 text och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420AE0B-8079-0532-C656-71AC2EDEFDA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67475" y="-5245"/>
            <a:ext cx="5724525" cy="343424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SE" dirty="0"/>
          </a:p>
        </p:txBody>
      </p:sp>
      <p:sp>
        <p:nvSpPr>
          <p:cNvPr id="30" name="Title 29">
            <a:extLst>
              <a:ext uri="{FF2B5EF4-FFF2-40B4-BE49-F238E27FC236}">
                <a16:creationId xmlns:a16="http://schemas.microsoft.com/office/drawing/2014/main" id="{BD1B6CC6-8A88-8F26-8824-602EE003EB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5" y="674312"/>
            <a:ext cx="5724524" cy="1325563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>
              <a:defRPr lang="en-SE" dirty="0"/>
            </a:lvl1pPr>
          </a:lstStyle>
          <a:p>
            <a:pPr lvl="0"/>
            <a:r>
              <a:rPr lang="sv-SE" dirty="0"/>
              <a:t>Klicka för att lägga till rubrik</a:t>
            </a:r>
            <a:endParaRPr lang="en-SE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E58E879-2634-E10F-00C2-36A73BBA949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71475" y="2157125"/>
            <a:ext cx="5724525" cy="4026564"/>
          </a:xfrm>
        </p:spPr>
        <p:txBody>
          <a:bodyPr/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2" name="Picture Placeholder 8">
            <a:extLst>
              <a:ext uri="{FF2B5EF4-FFF2-40B4-BE49-F238E27FC236}">
                <a16:creationId xmlns:a16="http://schemas.microsoft.com/office/drawing/2014/main" id="{A6450168-7B36-7B95-C825-62406F0CC32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467475" y="3423757"/>
            <a:ext cx="5724525" cy="343424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SE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B37BA1-DC9A-9D51-4CA1-46BF397242FE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DA808F4C-7962-E141-9419-A2F5DD5B4349}" type="datetime1">
              <a:rPr lang="sv-SE" smtClean="0"/>
              <a:t>2026-06-08</a:t>
            </a:fld>
            <a:endParaRPr lang="en-SE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5A152F-5124-5E57-E290-5D7283853973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3493998" y="6492873"/>
            <a:ext cx="2602002" cy="148012"/>
          </a:xfrm>
        </p:spPr>
        <p:txBody>
          <a:bodyPr/>
          <a:lstStyle/>
          <a:p>
            <a:r>
              <a:rPr lang="en-GB"/>
              <a:t>Allmän presentation</a:t>
            </a:r>
            <a:endParaRPr lang="en-S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0A98716-7258-C457-D1AC-5BA77A529A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1475" y="6309320"/>
            <a:ext cx="1639625" cy="465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8585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/50 text och bild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420AE0B-8079-0532-C656-71AC2EDEFDA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5724524" cy="685275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SE" dirty="0"/>
          </a:p>
        </p:txBody>
      </p:sp>
      <p:sp>
        <p:nvSpPr>
          <p:cNvPr id="30" name="Title 29">
            <a:extLst>
              <a:ext uri="{FF2B5EF4-FFF2-40B4-BE49-F238E27FC236}">
                <a16:creationId xmlns:a16="http://schemas.microsoft.com/office/drawing/2014/main" id="{BD1B6CC6-8A88-8F26-8824-602EE003EB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1" y="663277"/>
            <a:ext cx="5724524" cy="1325563"/>
          </a:xfrm>
          <a:prstGeom prst="rect">
            <a:avLst/>
          </a:prstGeom>
        </p:spPr>
        <p:txBody>
          <a:bodyPr/>
          <a:lstStyle>
            <a:lvl1pPr>
              <a:defRPr lang="en-GB" sz="44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Klicka för att lägga till rubrik</a:t>
            </a:r>
            <a:endParaRPr lang="en-SE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22D6BB5-F509-BD4B-A076-7055CD0CFEA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SE"/>
              <a:t>Sid </a:t>
            </a:r>
            <a:fld id="{054250FC-83A4-F942-90E8-BB58DCDC9433}" type="slidenum">
              <a:rPr lang="en-SE" smtClean="0"/>
              <a:pPr/>
              <a:t>‹#›</a:t>
            </a:fld>
            <a:endParaRPr lang="en-SE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7095A3-B0B8-1CEF-8ADE-5897E8E626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2186566"/>
            <a:ext cx="5724525" cy="4008158"/>
          </a:xfrm>
        </p:spPr>
        <p:txBody>
          <a:bodyPr/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5A1017A-A599-F904-3991-D7C2B2C6B3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6000" y="6311897"/>
            <a:ext cx="1639625" cy="465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699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/70 text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420AE0B-8079-0532-C656-71AC2EDEFDA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15880" y="-5245"/>
            <a:ext cx="7176121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SE" dirty="0"/>
          </a:p>
        </p:txBody>
      </p:sp>
      <p:sp>
        <p:nvSpPr>
          <p:cNvPr id="30" name="Title 29">
            <a:extLst>
              <a:ext uri="{FF2B5EF4-FFF2-40B4-BE49-F238E27FC236}">
                <a16:creationId xmlns:a16="http://schemas.microsoft.com/office/drawing/2014/main" id="{BD1B6CC6-8A88-8F26-8824-602EE003EB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4" y="365125"/>
            <a:ext cx="4011989" cy="1312846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>
              <a:defRPr lang="en-SE" sz="3200" dirty="0"/>
            </a:lvl1pPr>
          </a:lstStyle>
          <a:p>
            <a:pPr lvl="0"/>
            <a:r>
              <a:rPr lang="sv-SE" dirty="0"/>
              <a:t>Klicka för att lägga till rubrik</a:t>
            </a:r>
            <a:endParaRPr lang="en-SE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4D82F41-6F65-6A5B-6DFA-61409B80E58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71466" y="1989138"/>
            <a:ext cx="4011622" cy="4176166"/>
          </a:xfrm>
        </p:spPr>
        <p:txBody>
          <a:bodyPr/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F652BC19-1530-3A0B-21CF-A57F546459E5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E92DBD49-BAFF-A24C-B8B6-158BA533C7F5}" type="datetime1">
              <a:rPr lang="sv-SE" smtClean="0"/>
              <a:t>2026-06-08</a:t>
            </a:fld>
            <a:endParaRPr lang="en-S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F07A434-8372-C0AE-9FFC-7E09F4EA332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1475" y="6309320"/>
            <a:ext cx="1639625" cy="465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0442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diagram / tabel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>
            <a:extLst>
              <a:ext uri="{FF2B5EF4-FFF2-40B4-BE49-F238E27FC236}">
                <a16:creationId xmlns:a16="http://schemas.microsoft.com/office/drawing/2014/main" id="{BD1B6CC6-8A88-8F26-8824-602EE003EB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1474" y="365125"/>
            <a:ext cx="4011989" cy="1312846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>
              <a:defRPr lang="en-SE" sz="3200" dirty="0"/>
            </a:lvl1pPr>
          </a:lstStyle>
          <a:p>
            <a:pPr lvl="0"/>
            <a:r>
              <a:rPr lang="sv-SE" dirty="0"/>
              <a:t>Klicka för att lägga till rubrik</a:t>
            </a:r>
            <a:endParaRPr lang="en-SE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4D82F41-6F65-6A5B-6DFA-61409B80E58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71466" y="1989138"/>
            <a:ext cx="4011622" cy="4176166"/>
          </a:xfrm>
        </p:spPr>
        <p:txBody>
          <a:bodyPr/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475DBB2-9231-C1A3-5279-51DE7C0133FE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015880" y="0"/>
            <a:ext cx="7176120" cy="68580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0C27444-2B97-5621-94B3-561134490D6A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B9F78AFD-993B-D748-8C23-F171ECFA484E}" type="datetime1">
              <a:rPr lang="sv-SE" smtClean="0"/>
              <a:t>2026-06-08</a:t>
            </a:fld>
            <a:endParaRPr lang="en-S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EC6F78B-44AD-8FB0-8612-FD15D8ADD7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1475" y="6309320"/>
            <a:ext cx="1639625" cy="465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094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diagram / tabel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4A5384-2019-F7FF-FB5C-7C6C65A9ACC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BCA2BB5-04FF-844A-90EF-2EC881EA2B5C}" type="datetime1">
              <a:rPr lang="sv-SE" smtClean="0"/>
              <a:t>2026-06-08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488D6C-198A-53B6-E20D-2321FDD02F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/>
              <a:t>Allmän presentation</a:t>
            </a:r>
            <a:endParaRPr lang="en-SE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475DBB2-9231-C1A3-5279-51DE7C0133F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71476" y="1988841"/>
            <a:ext cx="11449050" cy="4176464"/>
          </a:xfrm>
        </p:spPr>
        <p:txBody>
          <a:bodyPr/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83B8ABC-5867-B049-1AB9-0B1729E953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Klicka för att lägga till rubrik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757C69B-3D31-D242-E8B4-D2983B4DD8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1475" y="6309320"/>
            <a:ext cx="1639625" cy="465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75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10A386D-34D1-4EC5-8ED3-4F893B960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4933" y="1825625"/>
            <a:ext cx="11442134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BA18872-A2BC-B324-2CCC-233F5CAC52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227" y="6448174"/>
            <a:ext cx="725840" cy="19271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SE" dirty="0"/>
              <a:t>Sid </a:t>
            </a:r>
            <a:fld id="{054250FC-83A4-F942-90E8-BB58DCDC9433}" type="slidenum">
              <a:rPr lang="en-SE" smtClean="0"/>
              <a:pPr/>
              <a:t>‹#›</a:t>
            </a:fld>
            <a:endParaRPr lang="en-SE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803782CA-1C02-D390-E45D-C6D2B9F296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93997" y="6492875"/>
            <a:ext cx="3162151" cy="14801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 dirty="0" err="1"/>
              <a:t>Allmän</a:t>
            </a:r>
            <a:r>
              <a:rPr lang="en-GB" dirty="0"/>
              <a:t> presentation</a:t>
            </a:r>
            <a:endParaRPr lang="en-SE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0F92CD28-4567-AD4B-5865-F60F07A4F9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61425" y="6492875"/>
            <a:ext cx="782247" cy="14801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924144DB-2751-5642-B16C-BEDB38F84969}" type="datetime1">
              <a:rPr lang="sv-SE" smtClean="0"/>
              <a:t>2026-06-08</a:t>
            </a:fld>
            <a:endParaRPr lang="en-SE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CFBB8F51-3360-E315-55A5-FA15C8924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365125"/>
            <a:ext cx="11449050" cy="1325563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sv-SE" dirty="0"/>
              <a:t>Klicka för att lägga till rubrik</a:t>
            </a:r>
          </a:p>
        </p:txBody>
      </p:sp>
    </p:spTree>
    <p:extLst>
      <p:ext uri="{BB962C8B-B14F-4D97-AF65-F5344CB8AC3E}">
        <p14:creationId xmlns:p14="http://schemas.microsoft.com/office/powerpoint/2010/main" val="1354548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hf hdr="0" dt="0"/>
  <p:txStyles>
    <p:titleStyle>
      <a:lvl1pPr marL="0" marR="0" indent="0" algn="l" defTabSz="914400" rtl="0" eaLnBrk="1" fontAlgn="auto" latinLnBrk="0" hangingPunct="1">
        <a:lnSpc>
          <a:spcPct val="9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4400" b="1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Font typeface="Arial" panose="020B0604020202020204" pitchFamily="34" charset="0"/>
        <a:buNone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0988" indent="0" algn="l" defTabSz="914400" rtl="0" eaLnBrk="1" latinLnBrk="0" hangingPunct="1">
        <a:lnSpc>
          <a:spcPct val="90000"/>
        </a:lnSpc>
        <a:spcBef>
          <a:spcPts val="500"/>
        </a:spcBef>
        <a:spcAft>
          <a:spcPts val="0"/>
        </a:spcAft>
        <a:buFont typeface="Arial" panose="020B0604020202020204" pitchFamily="34" charset="0"/>
        <a:buNone/>
        <a:tabLst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54025" indent="0" algn="l" defTabSz="914400" rtl="0" eaLnBrk="1" latinLnBrk="0" hangingPunct="1">
        <a:lnSpc>
          <a:spcPct val="90000"/>
        </a:lnSpc>
        <a:spcBef>
          <a:spcPts val="500"/>
        </a:spcBef>
        <a:spcAft>
          <a:spcPts val="0"/>
        </a:spcAft>
        <a:buFont typeface="Arial" panose="020B0604020202020204" pitchFamily="34" charset="0"/>
        <a:buNone/>
        <a:tabLst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46">
          <p15:clr>
            <a:srgbClr val="F26B43"/>
          </p15:clr>
        </p15:guide>
        <p15:guide id="4" orient="horz" pos="3974">
          <p15:clr>
            <a:srgbClr val="F26B43"/>
          </p15:clr>
        </p15:guide>
        <p15:guide id="5" pos="7469">
          <p15:clr>
            <a:srgbClr val="F26B43"/>
          </p15:clr>
        </p15:guide>
        <p15:guide id="6" pos="21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133">
            <a:extLst>
              <a:ext uri="{FF2B5EF4-FFF2-40B4-BE49-F238E27FC236}">
                <a16:creationId xmlns:a16="http://schemas.microsoft.com/office/drawing/2014/main" id="{7748A1B9-AE42-4147-BCFF-60EC22122A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4181" y="2712153"/>
            <a:ext cx="1807571" cy="33332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Stöd- och rederienheten</a:t>
            </a:r>
            <a:endParaRPr kumimoji="0" lang="sv-SE" altLang="sv-SE" sz="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7" name="Rectangle 133">
            <a:extLst>
              <a:ext uri="{FF2B5EF4-FFF2-40B4-BE49-F238E27FC236}">
                <a16:creationId xmlns:a16="http://schemas.microsoft.com/office/drawing/2014/main" id="{30447F82-7906-4CD4-8798-D3C37ECB4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4182" y="3089715"/>
            <a:ext cx="1807570" cy="343036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Lokalförsörjningsenheten</a:t>
            </a:r>
            <a:endParaRPr kumimoji="0" lang="sv-SE" altLang="sv-SE" sz="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 Box 182">
            <a:extLst>
              <a:ext uri="{FF2B5EF4-FFF2-40B4-BE49-F238E27FC236}">
                <a16:creationId xmlns:a16="http://schemas.microsoft.com/office/drawing/2014/main" id="{D0CE599E-6290-4CE1-98DD-73E5D50697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9296" y="534782"/>
            <a:ext cx="3238064" cy="246221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7C9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0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Insynsråd</a:t>
            </a:r>
            <a:endParaRPr kumimoji="0" lang="sv-SE" altLang="sv-SE" sz="1000" b="0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8" name="Rectangle 133">
            <a:extLst>
              <a:ext uri="{FF2B5EF4-FFF2-40B4-BE49-F238E27FC236}">
                <a16:creationId xmlns:a16="http://schemas.microsoft.com/office/drawing/2014/main" id="{E50DA653-D496-4BF7-9CD3-83C3BA1BDF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4181" y="4290117"/>
            <a:ext cx="1798620" cy="353931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Teknik- och utrustningsenheten</a:t>
            </a:r>
            <a:endParaRPr kumimoji="0" lang="sv-SE" altLang="sv-SE" sz="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9" name="Rectangle 133">
            <a:extLst>
              <a:ext uri="{FF2B5EF4-FFF2-40B4-BE49-F238E27FC236}">
                <a16:creationId xmlns:a16="http://schemas.microsoft.com/office/drawing/2014/main" id="{A88498B5-FFDC-4FDF-935A-46B355CC2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4181" y="3480045"/>
            <a:ext cx="1807571" cy="36237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Fartygsteknikenheten</a:t>
            </a:r>
            <a:endParaRPr kumimoji="0" lang="sv-SE" altLang="sv-SE" sz="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" name="Rectangle 133">
            <a:extLst>
              <a:ext uri="{FF2B5EF4-FFF2-40B4-BE49-F238E27FC236}">
                <a16:creationId xmlns:a16="http://schemas.microsoft.com/office/drawing/2014/main" id="{1D1A69A1-6062-4717-BE92-D5DF736A6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4182" y="3889218"/>
            <a:ext cx="1798620" cy="35393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Miljöskyddsteknikenheten</a:t>
            </a:r>
            <a:endParaRPr kumimoji="0" lang="sv-SE" altLang="sv-SE" sz="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1" name="Rectangle 133">
            <a:extLst>
              <a:ext uri="{FF2B5EF4-FFF2-40B4-BE49-F238E27FC236}">
                <a16:creationId xmlns:a16="http://schemas.microsoft.com/office/drawing/2014/main" id="{3A2BE496-2AE0-494F-A815-24C113922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3828" y="2712154"/>
            <a:ext cx="1793436" cy="33332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b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lang="sv-SE" altLang="sv-SE" sz="900" b="1" dirty="0">
                <a:solidFill>
                  <a:srgbClr val="0B3567"/>
                </a:solidFill>
              </a:rPr>
              <a:t>Planerings- och analysenheten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altLang="sv-SE" sz="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" name="Rectangle 133">
            <a:extLst>
              <a:ext uri="{FF2B5EF4-FFF2-40B4-BE49-F238E27FC236}">
                <a16:creationId xmlns:a16="http://schemas.microsoft.com/office/drawing/2014/main" id="{06769FFD-9D39-4511-8DB2-9F17C35E9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3828" y="3089713"/>
            <a:ext cx="1793436" cy="343037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altLang="sv-SE" sz="900" b="1" dirty="0">
                <a:solidFill>
                  <a:srgbClr val="0B3567"/>
                </a:solidFill>
              </a:rPr>
              <a:t>Projektkontorsenheten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altLang="sv-SE" sz="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" name="Rectangle 133">
            <a:extLst>
              <a:ext uri="{FF2B5EF4-FFF2-40B4-BE49-F238E27FC236}">
                <a16:creationId xmlns:a16="http://schemas.microsoft.com/office/drawing/2014/main" id="{72AAD259-C0CF-4AF5-B4AC-2E06E5679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254" y="2706237"/>
            <a:ext cx="1807571" cy="33332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Kuststationsenheten Syd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850" b="0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 kuststationer</a:t>
            </a:r>
            <a:endParaRPr kumimoji="0" lang="sv-SE" altLang="sv-SE" sz="850" b="1" i="0" u="none" strike="noStrike" kern="1200" cap="none" spc="0" normalizeH="0" baseline="0" noProof="0" dirty="0">
              <a:ln>
                <a:noFill/>
              </a:ln>
              <a:solidFill>
                <a:srgbClr val="0B356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5" name="Rectangle 133">
            <a:extLst>
              <a:ext uri="{FF2B5EF4-FFF2-40B4-BE49-F238E27FC236}">
                <a16:creationId xmlns:a16="http://schemas.microsoft.com/office/drawing/2014/main" id="{2638E79B-DBBF-4A98-A813-6D71ABC11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247" y="3088068"/>
            <a:ext cx="1807571" cy="343036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Kuststationsenheten Mitt</a:t>
            </a:r>
          </a:p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850" b="0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 kuststationer</a:t>
            </a:r>
          </a:p>
        </p:txBody>
      </p:sp>
      <p:sp>
        <p:nvSpPr>
          <p:cNvPr id="36" name="Rectangle 133">
            <a:extLst>
              <a:ext uri="{FF2B5EF4-FFF2-40B4-BE49-F238E27FC236}">
                <a16:creationId xmlns:a16="http://schemas.microsoft.com/office/drawing/2014/main" id="{48020C1E-DF46-4C0C-BDD6-DD3DACB0A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9968" y="3478458"/>
            <a:ext cx="1803270" cy="36383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Kuststationsenheten Nord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0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 </a:t>
            </a:r>
            <a:r>
              <a:rPr kumimoji="0" lang="sv-SE" altLang="sv-SE" sz="850" b="0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kuststationer</a:t>
            </a:r>
          </a:p>
        </p:txBody>
      </p:sp>
      <p:sp>
        <p:nvSpPr>
          <p:cNvPr id="38" name="Rectangle 133">
            <a:extLst>
              <a:ext uri="{FF2B5EF4-FFF2-40B4-BE49-F238E27FC236}">
                <a16:creationId xmlns:a16="http://schemas.microsoft.com/office/drawing/2014/main" id="{2BCDD8A7-0EA0-41E4-B587-C2BC2C83A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697" y="4289538"/>
            <a:ext cx="1790514" cy="35393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Ledningscentralsenheten</a:t>
            </a:r>
          </a:p>
        </p:txBody>
      </p:sp>
      <p:sp>
        <p:nvSpPr>
          <p:cNvPr id="40" name="Rectangle 133">
            <a:extLst>
              <a:ext uri="{FF2B5EF4-FFF2-40B4-BE49-F238E27FC236}">
                <a16:creationId xmlns:a16="http://schemas.microsoft.com/office/drawing/2014/main" id="{1745C964-F9B7-4222-A917-AFDDBC1D5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4286" y="4515037"/>
            <a:ext cx="1811635" cy="349939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Brottsutredningsenheten</a:t>
            </a:r>
          </a:p>
        </p:txBody>
      </p:sp>
      <p:sp>
        <p:nvSpPr>
          <p:cNvPr id="49" name="Rectangle 133">
            <a:extLst>
              <a:ext uri="{FF2B5EF4-FFF2-40B4-BE49-F238E27FC236}">
                <a16:creationId xmlns:a16="http://schemas.microsoft.com/office/drawing/2014/main" id="{863533A7-58A6-4C67-A04C-2CC14BAA8D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97160" y="3084766"/>
            <a:ext cx="1783974" cy="349513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Ekonomienheten</a:t>
            </a:r>
          </a:p>
        </p:txBody>
      </p:sp>
      <p:sp>
        <p:nvSpPr>
          <p:cNvPr id="50" name="Rectangle 133">
            <a:extLst>
              <a:ext uri="{FF2B5EF4-FFF2-40B4-BE49-F238E27FC236}">
                <a16:creationId xmlns:a16="http://schemas.microsoft.com/office/drawing/2014/main" id="{01AE970E-19A0-4864-AD1B-36FED4059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1480" y="3477400"/>
            <a:ext cx="1783974" cy="351786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Inköps- och </a:t>
            </a:r>
          </a:p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upphandlingsenheten</a:t>
            </a:r>
          </a:p>
        </p:txBody>
      </p:sp>
      <p:sp>
        <p:nvSpPr>
          <p:cNvPr id="51" name="Rectangle 133">
            <a:extLst>
              <a:ext uri="{FF2B5EF4-FFF2-40B4-BE49-F238E27FC236}">
                <a16:creationId xmlns:a16="http://schemas.microsoft.com/office/drawing/2014/main" id="{7676FF05-7B08-4D01-93AF-7ED1ADC57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94875" y="2712154"/>
            <a:ext cx="1786258" cy="326481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Utbildningsenheten</a:t>
            </a:r>
            <a:endParaRPr kumimoji="0" lang="sv-SE" altLang="sv-SE" sz="900" b="1" i="0" u="none" strike="noStrike" kern="1200" cap="none" spc="0" normalizeH="0" baseline="0" noProof="0" dirty="0">
              <a:ln>
                <a:noFill/>
              </a:ln>
              <a:solidFill>
                <a:srgbClr val="0B356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7" name="Line 186">
            <a:extLst>
              <a:ext uri="{FF2B5EF4-FFF2-40B4-BE49-F238E27FC236}">
                <a16:creationId xmlns:a16="http://schemas.microsoft.com/office/drawing/2014/main" id="{80DCB10A-02A9-460B-B7BC-80A1FF1A674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68463" y="647006"/>
            <a:ext cx="1141098" cy="442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8" name="Text Box 182">
            <a:extLst>
              <a:ext uri="{FF2B5EF4-FFF2-40B4-BE49-F238E27FC236}">
                <a16:creationId xmlns:a16="http://schemas.microsoft.com/office/drawing/2014/main" id="{32B0B472-0B42-46BA-B013-D55545ED1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4533" y="836815"/>
            <a:ext cx="2828075" cy="369332"/>
          </a:xfrm>
          <a:prstGeom prst="rect">
            <a:avLst/>
          </a:prstGeom>
          <a:noFill/>
          <a:ln w="12700">
            <a:noFill/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7C9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Verksledningsstab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altLang="sv-SE" sz="900" b="0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3" name="Rectangle 133">
            <a:extLst>
              <a:ext uri="{FF2B5EF4-FFF2-40B4-BE49-F238E27FC236}">
                <a16:creationId xmlns:a16="http://schemas.microsoft.com/office/drawing/2014/main" id="{2524E8E4-F367-44B3-908D-2C6648864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294" y="3889218"/>
            <a:ext cx="1820783" cy="35393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1B69AB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IT-Infrastrukturenheten </a:t>
            </a:r>
          </a:p>
        </p:txBody>
      </p:sp>
      <p:sp>
        <p:nvSpPr>
          <p:cNvPr id="47" name="Rectangle 133">
            <a:extLst>
              <a:ext uri="{FF2B5EF4-FFF2-40B4-BE49-F238E27FC236}">
                <a16:creationId xmlns:a16="http://schemas.microsoft.com/office/drawing/2014/main" id="{A83E529E-0169-451A-85B4-9ACCE94134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293" y="3483750"/>
            <a:ext cx="1820783" cy="36025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1B69AB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IT-Säkerhetsenheten   </a:t>
            </a:r>
          </a:p>
        </p:txBody>
      </p:sp>
      <p:sp>
        <p:nvSpPr>
          <p:cNvPr id="64" name="Rectangle 133">
            <a:extLst>
              <a:ext uri="{FF2B5EF4-FFF2-40B4-BE49-F238E27FC236}">
                <a16:creationId xmlns:a16="http://schemas.microsoft.com/office/drawing/2014/main" id="{DA85E839-B74E-4A9A-B890-3BDC646856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3828" y="3479201"/>
            <a:ext cx="1793435" cy="35946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Enheten för metodutveckling </a:t>
            </a:r>
            <a:b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sjöövervakning</a:t>
            </a:r>
          </a:p>
        </p:txBody>
      </p:sp>
      <p:sp>
        <p:nvSpPr>
          <p:cNvPr id="13" name="Rectangle 133">
            <a:extLst>
              <a:ext uri="{FF2B5EF4-FFF2-40B4-BE49-F238E27FC236}">
                <a16:creationId xmlns:a16="http://schemas.microsoft.com/office/drawing/2014/main" id="{D7E62B39-5E2C-2761-8AA4-EFABE3C34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6317" y="4911954"/>
            <a:ext cx="1807571" cy="346643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Underrättelseenheten</a:t>
            </a:r>
          </a:p>
        </p:txBody>
      </p:sp>
      <p:sp>
        <p:nvSpPr>
          <p:cNvPr id="2" name="Text Box 182">
            <a:extLst>
              <a:ext uri="{FF2B5EF4-FFF2-40B4-BE49-F238E27FC236}">
                <a16:creationId xmlns:a16="http://schemas.microsoft.com/office/drawing/2014/main" id="{8BF187FD-C17C-A2E5-5AAA-6C1879390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1900" y="183436"/>
            <a:ext cx="3238063" cy="246221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7C9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0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Sjöövervakningsråd</a:t>
            </a:r>
            <a:endParaRPr kumimoji="0" lang="sv-SE" altLang="sv-SE" sz="1000" b="0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Line 186">
            <a:extLst>
              <a:ext uri="{FF2B5EF4-FFF2-40B4-BE49-F238E27FC236}">
                <a16:creationId xmlns:a16="http://schemas.microsoft.com/office/drawing/2014/main" id="{7845BFB9-3D63-798D-3E7A-2F92B17AD4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23269" y="2137335"/>
            <a:ext cx="7749882" cy="8355"/>
          </a:xfrm>
          <a:prstGeom prst="line">
            <a:avLst/>
          </a:prstGeom>
          <a:noFill/>
          <a:ln w="12700">
            <a:solidFill>
              <a:srgbClr val="0B3567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6DCE81-E0FD-16FA-A000-0DE23963B0F7}"/>
              </a:ext>
            </a:extLst>
          </p:cNvPr>
          <p:cNvSpPr/>
          <p:nvPr/>
        </p:nvSpPr>
        <p:spPr>
          <a:xfrm>
            <a:off x="2324534" y="866783"/>
            <a:ext cx="2828075" cy="1090585"/>
          </a:xfrm>
          <a:prstGeom prst="rect">
            <a:avLst/>
          </a:prstGeom>
          <a:noFill/>
          <a:ln>
            <a:solidFill>
              <a:srgbClr val="0B356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2" name="Rektangel 71">
            <a:extLst>
              <a:ext uri="{FF2B5EF4-FFF2-40B4-BE49-F238E27FC236}">
                <a16:creationId xmlns:a16="http://schemas.microsoft.com/office/drawing/2014/main" id="{C1969AAA-E1B5-1C6B-EC92-C06D60922F5C}"/>
              </a:ext>
            </a:extLst>
          </p:cNvPr>
          <p:cNvSpPr/>
          <p:nvPr/>
        </p:nvSpPr>
        <p:spPr>
          <a:xfrm>
            <a:off x="2834787" y="1217624"/>
            <a:ext cx="1807566" cy="198419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sv-SE" sz="900" b="1" dirty="0">
                <a:solidFill>
                  <a:srgbClr val="0B3567"/>
                </a:solidFill>
                <a:latin typeface="Arial" panose="020B0604020202020204" pitchFamily="34" charset="0"/>
              </a:rPr>
              <a:t>Kommunikationsenheten</a:t>
            </a:r>
          </a:p>
        </p:txBody>
      </p:sp>
      <p:sp>
        <p:nvSpPr>
          <p:cNvPr id="69" name="Rektangel 68">
            <a:extLst>
              <a:ext uri="{FF2B5EF4-FFF2-40B4-BE49-F238E27FC236}">
                <a16:creationId xmlns:a16="http://schemas.microsoft.com/office/drawing/2014/main" id="{178EA7A1-50C8-9D23-5303-46C88C6E0258}"/>
              </a:ext>
            </a:extLst>
          </p:cNvPr>
          <p:cNvSpPr/>
          <p:nvPr/>
        </p:nvSpPr>
        <p:spPr>
          <a:xfrm>
            <a:off x="2984371" y="1703935"/>
            <a:ext cx="1652387" cy="199693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lang="sv-SE" sz="900" b="1" dirty="0">
              <a:solidFill>
                <a:srgbClr val="0B3567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</a:pPr>
            <a:endParaRPr lang="sv-SE" sz="850" dirty="0">
              <a:solidFill>
                <a:srgbClr val="0B3567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</a:pPr>
            <a:r>
              <a:rPr lang="sv-SE" sz="850" dirty="0">
                <a:solidFill>
                  <a:srgbClr val="0B3567"/>
                </a:solidFill>
                <a:latin typeface="Arial" panose="020B0604020202020204" pitchFamily="34" charset="0"/>
              </a:rPr>
              <a:t>Sektionen för arkiv och registratur</a:t>
            </a:r>
          </a:p>
          <a:p>
            <a:pPr algn="ctr">
              <a:spcBef>
                <a:spcPct val="0"/>
              </a:spcBef>
            </a:pPr>
            <a:endParaRPr lang="sv-SE" sz="900" b="1" dirty="0">
              <a:solidFill>
                <a:srgbClr val="0B3567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</a:pPr>
            <a:endParaRPr lang="sv-SE" sz="900" b="1" dirty="0">
              <a:solidFill>
                <a:srgbClr val="0B3567"/>
              </a:solidFill>
              <a:latin typeface="Arial" panose="020B0604020202020204" pitchFamily="34" charset="0"/>
            </a:endParaRPr>
          </a:p>
        </p:txBody>
      </p:sp>
      <p:sp>
        <p:nvSpPr>
          <p:cNvPr id="81" name="Rectangle 133">
            <a:extLst>
              <a:ext uri="{FF2B5EF4-FFF2-40B4-BE49-F238E27FC236}">
                <a16:creationId xmlns:a16="http://schemas.microsoft.com/office/drawing/2014/main" id="{34EFBAD2-7CC1-5A82-3517-66B09B288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4550" y="3882683"/>
            <a:ext cx="1790514" cy="35946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Enheten för metodutveckling</a:t>
            </a:r>
            <a:b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räddningstjänst </a:t>
            </a:r>
            <a:endParaRPr kumimoji="0" lang="sv-SE" altLang="sv-SE" sz="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2" name="Rectangle 133">
            <a:extLst>
              <a:ext uri="{FF2B5EF4-FFF2-40B4-BE49-F238E27FC236}">
                <a16:creationId xmlns:a16="http://schemas.microsoft.com/office/drawing/2014/main" id="{801E3E99-BB74-240D-1F26-9F20627AB0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579" y="2705311"/>
            <a:ext cx="1820783" cy="33332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1B69AB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Enheten för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1B69AB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totalförsvarssamordning </a:t>
            </a:r>
          </a:p>
        </p:txBody>
      </p:sp>
      <p:cxnSp>
        <p:nvCxnSpPr>
          <p:cNvPr id="24" name="Koppling: vinklad 23">
            <a:extLst>
              <a:ext uri="{FF2B5EF4-FFF2-40B4-BE49-F238E27FC236}">
                <a16:creationId xmlns:a16="http://schemas.microsoft.com/office/drawing/2014/main" id="{1DD09922-91DD-2D91-CA1D-CDC73B561CA6}"/>
              </a:ext>
            </a:extLst>
          </p:cNvPr>
          <p:cNvCxnSpPr>
            <a:cxnSpLocks/>
          </p:cNvCxnSpPr>
          <p:nvPr/>
        </p:nvCxnSpPr>
        <p:spPr>
          <a:xfrm flipH="1">
            <a:off x="5027260" y="5478713"/>
            <a:ext cx="258819" cy="170075"/>
          </a:xfrm>
          <a:prstGeom prst="bentConnector2">
            <a:avLst/>
          </a:prstGeom>
          <a:ln>
            <a:solidFill>
              <a:srgbClr val="0B35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133">
            <a:extLst>
              <a:ext uri="{FF2B5EF4-FFF2-40B4-BE49-F238E27FC236}">
                <a16:creationId xmlns:a16="http://schemas.microsoft.com/office/drawing/2014/main" id="{84828494-1CE0-C149-F56B-A685AA9C53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579" y="3085862"/>
            <a:ext cx="1820783" cy="35415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1B69AB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Säkerhetsenheten </a:t>
            </a:r>
          </a:p>
        </p:txBody>
      </p:sp>
      <p:cxnSp>
        <p:nvCxnSpPr>
          <p:cNvPr id="17" name="Koppling: vinklad 16">
            <a:extLst>
              <a:ext uri="{FF2B5EF4-FFF2-40B4-BE49-F238E27FC236}">
                <a16:creationId xmlns:a16="http://schemas.microsoft.com/office/drawing/2014/main" id="{DC7A406D-F529-40C1-6B23-2592CEF54A24}"/>
              </a:ext>
            </a:extLst>
          </p:cNvPr>
          <p:cNvCxnSpPr>
            <a:cxnSpLocks/>
          </p:cNvCxnSpPr>
          <p:nvPr/>
        </p:nvCxnSpPr>
        <p:spPr>
          <a:xfrm rot="16200000" flipH="1">
            <a:off x="7174428" y="5173559"/>
            <a:ext cx="258819" cy="170075"/>
          </a:xfrm>
          <a:prstGeom prst="bentConnector2">
            <a:avLst/>
          </a:prstGeom>
          <a:ln>
            <a:solidFill>
              <a:srgbClr val="0B35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133">
            <a:extLst>
              <a:ext uri="{FF2B5EF4-FFF2-40B4-BE49-F238E27FC236}">
                <a16:creationId xmlns:a16="http://schemas.microsoft.com/office/drawing/2014/main" id="{853DB88D-8E14-4739-9F52-1909D6C54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115" y="5312983"/>
            <a:ext cx="1710987" cy="18211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lIns="72000" tIns="108000" rIns="180000" bIns="25200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850" dirty="0">
              <a:solidFill>
                <a:srgbClr val="003366"/>
              </a:solidFill>
            </a:endParaRPr>
          </a:p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850" dirty="0">
                <a:solidFill>
                  <a:srgbClr val="003366"/>
                </a:solidFill>
              </a:rPr>
              <a:t>    Applikationsutvecklingssektionen</a:t>
            </a:r>
            <a:r>
              <a:rPr kumimoji="0" lang="sv-SE" sz="8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endParaRPr kumimoji="0" lang="sv-SE" altLang="sv-SE" sz="8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" name="Rectangle 133">
            <a:extLst>
              <a:ext uri="{FF2B5EF4-FFF2-40B4-BE49-F238E27FC236}">
                <a16:creationId xmlns:a16="http://schemas.microsoft.com/office/drawing/2014/main" id="{6A9120B6-85EA-4A90-8F40-23D820EBC8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9977" y="4920621"/>
            <a:ext cx="1824529" cy="34988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Applikations-</a:t>
            </a:r>
            <a:b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utveckling och IT-stödenheten</a:t>
            </a:r>
          </a:p>
        </p:txBody>
      </p:sp>
      <p:cxnSp>
        <p:nvCxnSpPr>
          <p:cNvPr id="22" name="Koppling: vinklad 21">
            <a:extLst>
              <a:ext uri="{FF2B5EF4-FFF2-40B4-BE49-F238E27FC236}">
                <a16:creationId xmlns:a16="http://schemas.microsoft.com/office/drawing/2014/main" id="{EA4EA53D-174D-C064-B22A-96739C5D9BB0}"/>
              </a:ext>
            </a:extLst>
          </p:cNvPr>
          <p:cNvCxnSpPr>
            <a:cxnSpLocks/>
          </p:cNvCxnSpPr>
          <p:nvPr/>
        </p:nvCxnSpPr>
        <p:spPr>
          <a:xfrm rot="16200000" flipH="1">
            <a:off x="5260740" y="5988633"/>
            <a:ext cx="258819" cy="170075"/>
          </a:xfrm>
          <a:prstGeom prst="bentConnector2">
            <a:avLst/>
          </a:prstGeom>
          <a:ln>
            <a:solidFill>
              <a:srgbClr val="0B35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133">
            <a:extLst>
              <a:ext uri="{FF2B5EF4-FFF2-40B4-BE49-F238E27FC236}">
                <a16:creationId xmlns:a16="http://schemas.microsoft.com/office/drawing/2014/main" id="{C984CFF1-F988-4F64-A3AB-6B94DC496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5183" y="5700047"/>
            <a:ext cx="1803494" cy="34916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Kanslienheten</a:t>
            </a:r>
          </a:p>
        </p:txBody>
      </p:sp>
      <p:sp>
        <p:nvSpPr>
          <p:cNvPr id="41" name="Rectangle 133">
            <a:extLst>
              <a:ext uri="{FF2B5EF4-FFF2-40B4-BE49-F238E27FC236}">
                <a16:creationId xmlns:a16="http://schemas.microsoft.com/office/drawing/2014/main" id="{0019FED1-FAF0-43B2-94E9-835499139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3729" y="5305320"/>
            <a:ext cx="1810159" cy="349927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Operativa planeringsenheten</a:t>
            </a:r>
          </a:p>
        </p:txBody>
      </p:sp>
      <p:sp>
        <p:nvSpPr>
          <p:cNvPr id="62" name="Rectangle 133">
            <a:extLst>
              <a:ext uri="{FF2B5EF4-FFF2-40B4-BE49-F238E27FC236}">
                <a16:creationId xmlns:a16="http://schemas.microsoft.com/office/drawing/2014/main" id="{DE96E7DA-565D-4D4D-8D58-53F6F715B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2362" y="5578098"/>
            <a:ext cx="1950244" cy="73232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71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sv-SE" altLang="sv-SE" sz="900" b="0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85725" marR="0" lvl="0" indent="-85725" algn="l" defTabSz="914400" rtl="0" eaLnBrk="0" fontAlgn="auto" latin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sv-SE" altLang="sv-SE" sz="850" b="0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Planeringssektionen</a:t>
            </a:r>
          </a:p>
          <a:p>
            <a:pPr marL="85725" marR="0" lvl="0" indent="-85725" algn="l" defTabSz="914400" rtl="0" eaLnBrk="0" fontAlgn="auto" latin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sv-SE" altLang="sv-SE" sz="850" b="0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Operativa räddningstjänstsektionen</a:t>
            </a:r>
          </a:p>
          <a:p>
            <a:pPr marL="85725" marR="0" lvl="0" indent="-85725" algn="l" defTabSz="914400" rtl="0" eaLnBrk="0" fontAlgn="auto" latin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sv-SE" altLang="sv-SE" sz="850" b="0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Operativa sjöövervakningssektionen</a:t>
            </a:r>
          </a:p>
          <a:p>
            <a:pPr marL="85725" marR="0" lvl="0" indent="-85725" algn="l" defTabSz="914400" rtl="0" eaLnBrk="0" fontAlgn="auto" latin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sv-SE" altLang="sv-SE" sz="850" b="0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Tillstånds- och tillsynssektionen</a:t>
            </a:r>
          </a:p>
          <a:p>
            <a:pPr marR="0" lvl="0" algn="l" defTabSz="914400" rtl="0" eaLnBrk="0" fontAlgn="auto" latin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sv-SE" altLang="sv-SE" sz="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26" name="Koppling: vinklad 25">
            <a:extLst>
              <a:ext uri="{FF2B5EF4-FFF2-40B4-BE49-F238E27FC236}">
                <a16:creationId xmlns:a16="http://schemas.microsoft.com/office/drawing/2014/main" id="{6E43BD65-BDBD-8148-CAE4-35AF0FA0D73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260741" y="4169047"/>
            <a:ext cx="258819" cy="170075"/>
          </a:xfrm>
          <a:prstGeom prst="bentConnector2">
            <a:avLst/>
          </a:prstGeom>
          <a:ln>
            <a:solidFill>
              <a:srgbClr val="0B35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133">
            <a:extLst>
              <a:ext uri="{FF2B5EF4-FFF2-40B4-BE49-F238E27FC236}">
                <a16:creationId xmlns:a16="http://schemas.microsoft.com/office/drawing/2014/main" id="{784E34E4-EBD1-47E6-A845-56BFACCEA5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5183" y="3886471"/>
            <a:ext cx="1803494" cy="358509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Flygenheten</a:t>
            </a:r>
            <a:b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sv-SE" altLang="sv-SE" sz="900" b="0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 flygkuststation</a:t>
            </a:r>
          </a:p>
        </p:txBody>
      </p:sp>
      <p:sp>
        <p:nvSpPr>
          <p:cNvPr id="3" name="Rectangle 133">
            <a:extLst>
              <a:ext uri="{FF2B5EF4-FFF2-40B4-BE49-F238E27FC236}">
                <a16:creationId xmlns:a16="http://schemas.microsoft.com/office/drawing/2014/main" id="{54767726-EA81-AECA-D37C-676A6D3F2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3302" y="4287685"/>
            <a:ext cx="1666522" cy="181101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lIns="7200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altLang="sv-SE" sz="850" dirty="0">
                <a:solidFill>
                  <a:srgbClr val="003366"/>
                </a:solidFill>
              </a:rPr>
              <a:t>Sektionen för flygteknik </a:t>
            </a:r>
            <a:endParaRPr kumimoji="0" lang="sv-SE" altLang="sv-SE" sz="85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F4030E78-3371-9908-9A85-D511FD6C48B0}"/>
              </a:ext>
            </a:extLst>
          </p:cNvPr>
          <p:cNvSpPr txBox="1"/>
          <p:nvPr/>
        </p:nvSpPr>
        <p:spPr>
          <a:xfrm>
            <a:off x="2324533" y="980831"/>
            <a:ext cx="28353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900" i="1" dirty="0">
                <a:solidFill>
                  <a:srgbClr val="0B3567"/>
                </a:solidFill>
                <a:latin typeface="Arial" panose="020B0604020202020204" pitchFamily="34" charset="0"/>
              </a:rPr>
              <a:t>Sjöövervakningssekretariat</a:t>
            </a:r>
          </a:p>
        </p:txBody>
      </p:sp>
      <p:cxnSp>
        <p:nvCxnSpPr>
          <p:cNvPr id="54" name="Koppling: vinklad 53">
            <a:extLst>
              <a:ext uri="{FF2B5EF4-FFF2-40B4-BE49-F238E27FC236}">
                <a16:creationId xmlns:a16="http://schemas.microsoft.com/office/drawing/2014/main" id="{15D98AB0-3846-E835-C669-B2963F1B524D}"/>
              </a:ext>
            </a:extLst>
          </p:cNvPr>
          <p:cNvCxnSpPr>
            <a:cxnSpLocks/>
          </p:cNvCxnSpPr>
          <p:nvPr/>
        </p:nvCxnSpPr>
        <p:spPr>
          <a:xfrm>
            <a:off x="2834787" y="1648065"/>
            <a:ext cx="146081" cy="156094"/>
          </a:xfrm>
          <a:prstGeom prst="bentConnector3">
            <a:avLst>
              <a:gd name="adj1" fmla="val 50000"/>
            </a:avLst>
          </a:prstGeom>
          <a:ln>
            <a:solidFill>
              <a:srgbClr val="0B35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ktangel 70">
            <a:extLst>
              <a:ext uri="{FF2B5EF4-FFF2-40B4-BE49-F238E27FC236}">
                <a16:creationId xmlns:a16="http://schemas.microsoft.com/office/drawing/2014/main" id="{7A5C75C7-D006-9C90-46FB-BBE9B78235F0}"/>
              </a:ext>
            </a:extLst>
          </p:cNvPr>
          <p:cNvSpPr/>
          <p:nvPr/>
        </p:nvSpPr>
        <p:spPr>
          <a:xfrm>
            <a:off x="2834787" y="1458412"/>
            <a:ext cx="1807566" cy="210611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sv-SE" sz="900" b="1" dirty="0">
                <a:solidFill>
                  <a:srgbClr val="0B3567"/>
                </a:solidFill>
                <a:latin typeface="Arial" panose="020B0604020202020204" pitchFamily="34" charset="0"/>
              </a:rPr>
              <a:t>Rättsenheten</a:t>
            </a:r>
          </a:p>
        </p:txBody>
      </p:sp>
      <p:cxnSp>
        <p:nvCxnSpPr>
          <p:cNvPr id="65" name="Koppling: vinklad 64">
            <a:extLst>
              <a:ext uri="{FF2B5EF4-FFF2-40B4-BE49-F238E27FC236}">
                <a16:creationId xmlns:a16="http://schemas.microsoft.com/office/drawing/2014/main" id="{68D78892-5325-405E-68AD-B37F00ACB194}"/>
              </a:ext>
            </a:extLst>
          </p:cNvPr>
          <p:cNvCxnSpPr>
            <a:cxnSpLocks/>
          </p:cNvCxnSpPr>
          <p:nvPr/>
        </p:nvCxnSpPr>
        <p:spPr>
          <a:xfrm rot="16200000" flipH="1">
            <a:off x="7174428" y="4567189"/>
            <a:ext cx="258819" cy="170075"/>
          </a:xfrm>
          <a:prstGeom prst="bentConnector2">
            <a:avLst/>
          </a:prstGeom>
          <a:ln>
            <a:solidFill>
              <a:srgbClr val="0B35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133">
            <a:extLst>
              <a:ext uri="{FF2B5EF4-FFF2-40B4-BE49-F238E27FC236}">
                <a16:creationId xmlns:a16="http://schemas.microsoft.com/office/drawing/2014/main" id="{81383406-8272-4C26-A2A8-5811F4640B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9977" y="4292714"/>
            <a:ext cx="1820784" cy="349939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ts val="200"/>
              </a:spcBef>
              <a:buNone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1B69AB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Klient- och supportenheten </a:t>
            </a:r>
          </a:p>
        </p:txBody>
      </p:sp>
      <p:sp>
        <p:nvSpPr>
          <p:cNvPr id="8" name="Rectangle 133">
            <a:extLst>
              <a:ext uri="{FF2B5EF4-FFF2-40B4-BE49-F238E27FC236}">
                <a16:creationId xmlns:a16="http://schemas.microsoft.com/office/drawing/2014/main" id="{4FBA77F2-0174-E452-EF55-0D723579E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4260" y="4701061"/>
            <a:ext cx="1701102" cy="174307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lIns="72000" tIns="108000" rIns="180000" bIns="25200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ts val="200"/>
              </a:spcBef>
              <a:buNone/>
            </a:pPr>
            <a:r>
              <a:rPr lang="sv-SE" sz="850" dirty="0">
                <a:solidFill>
                  <a:srgbClr val="003366"/>
                </a:solidFill>
              </a:rPr>
              <a:t>     </a:t>
            </a:r>
          </a:p>
          <a:p>
            <a:pPr algn="ctr">
              <a:spcBef>
                <a:spcPts val="200"/>
              </a:spcBef>
              <a:buNone/>
            </a:pPr>
            <a:r>
              <a:rPr lang="sv-SE" sz="850" dirty="0">
                <a:solidFill>
                  <a:srgbClr val="003366"/>
                </a:solidFill>
              </a:rPr>
              <a:t>   IT-servicedesksektionen </a:t>
            </a:r>
            <a:endParaRPr lang="sv-SE" altLang="sv-SE" sz="850" dirty="0">
              <a:solidFill>
                <a:srgbClr val="003366"/>
              </a:solidFill>
            </a:endParaRPr>
          </a:p>
        </p:txBody>
      </p:sp>
      <p:sp>
        <p:nvSpPr>
          <p:cNvPr id="4" name="Line 186">
            <a:extLst>
              <a:ext uri="{FF2B5EF4-FFF2-40B4-BE49-F238E27FC236}">
                <a16:creationId xmlns:a16="http://schemas.microsoft.com/office/drawing/2014/main" id="{8909E24D-A57C-11EF-F361-B676702BDC93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5333917" y="1504130"/>
            <a:ext cx="1523043" cy="1123"/>
          </a:xfrm>
          <a:prstGeom prst="line">
            <a:avLst/>
          </a:prstGeom>
          <a:noFill/>
          <a:ln w="12700">
            <a:solidFill>
              <a:srgbClr val="0B3567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Line 186">
            <a:extLst>
              <a:ext uri="{FF2B5EF4-FFF2-40B4-BE49-F238E27FC236}">
                <a16:creationId xmlns:a16="http://schemas.microsoft.com/office/drawing/2014/main" id="{FD5718BC-B35E-F3B5-E081-F61A48B78882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9878805" y="2226578"/>
            <a:ext cx="179168" cy="681"/>
          </a:xfrm>
          <a:prstGeom prst="line">
            <a:avLst/>
          </a:prstGeom>
          <a:noFill/>
          <a:ln w="12700">
            <a:solidFill>
              <a:srgbClr val="0B3567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1" name="Rectangle 133">
            <a:extLst>
              <a:ext uri="{FF2B5EF4-FFF2-40B4-BE49-F238E27FC236}">
                <a16:creationId xmlns:a16="http://schemas.microsoft.com/office/drawing/2014/main" id="{2844015D-1EC2-478F-8F33-D697380A29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99555" y="2252518"/>
            <a:ext cx="1778918" cy="396973"/>
          </a:xfrm>
          <a:prstGeom prst="rect">
            <a:avLst/>
          </a:prstGeom>
          <a:solidFill>
            <a:srgbClr val="0B3567"/>
          </a:solidFill>
          <a:ln w="12700">
            <a:solidFill>
              <a:srgbClr val="0033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Personal- och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ekonomiavdelningen</a:t>
            </a:r>
          </a:p>
        </p:txBody>
      </p:sp>
      <p:sp>
        <p:nvSpPr>
          <p:cNvPr id="18" name="Rectangle 133">
            <a:extLst>
              <a:ext uri="{FF2B5EF4-FFF2-40B4-BE49-F238E27FC236}">
                <a16:creationId xmlns:a16="http://schemas.microsoft.com/office/drawing/2014/main" id="{9290B7AA-6DFF-4565-8287-120FFF00C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9977" y="2252518"/>
            <a:ext cx="1811331" cy="396973"/>
          </a:xfrm>
          <a:prstGeom prst="rect">
            <a:avLst/>
          </a:prstGeom>
          <a:solidFill>
            <a:srgbClr val="0B3567"/>
          </a:solidFill>
          <a:ln w="12700">
            <a:solidFill>
              <a:srgbClr val="0033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sv-SE" sz="900" b="1" dirty="0">
                <a:solidFill>
                  <a:srgbClr val="FFFFFF"/>
                </a:solidFill>
              </a:rPr>
              <a:t>Avdelningen för totalförsvar,</a:t>
            </a:r>
          </a:p>
          <a:p>
            <a:pPr>
              <a:buNone/>
            </a:pPr>
            <a:r>
              <a:rPr lang="sv-SE" sz="900" b="1" dirty="0">
                <a:solidFill>
                  <a:srgbClr val="FFFFFF"/>
                </a:solidFill>
              </a:rPr>
              <a:t> säkerhet och digital resiliens</a:t>
            </a:r>
          </a:p>
        </p:txBody>
      </p:sp>
      <p:sp>
        <p:nvSpPr>
          <p:cNvPr id="46" name="Line 186">
            <a:extLst>
              <a:ext uri="{FF2B5EF4-FFF2-40B4-BE49-F238E27FC236}">
                <a16:creationId xmlns:a16="http://schemas.microsoft.com/office/drawing/2014/main" id="{4E2D0C0D-3DE8-8F51-673C-1AC4C211B3E6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4089746" y="2233011"/>
            <a:ext cx="175766" cy="1124"/>
          </a:xfrm>
          <a:prstGeom prst="line">
            <a:avLst/>
          </a:prstGeom>
          <a:noFill/>
          <a:ln w="12700">
            <a:solidFill>
              <a:srgbClr val="0B3567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" name="Rectangle 133">
            <a:extLst>
              <a:ext uri="{FF2B5EF4-FFF2-40B4-BE49-F238E27FC236}">
                <a16:creationId xmlns:a16="http://schemas.microsoft.com/office/drawing/2014/main" id="{E38A25F2-0E9C-444C-97DB-AC7CF78F8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3789" y="2252518"/>
            <a:ext cx="1787549" cy="396973"/>
          </a:xfrm>
          <a:prstGeom prst="rect">
            <a:avLst/>
          </a:prstGeom>
          <a:solidFill>
            <a:srgbClr val="0B3567"/>
          </a:solidFill>
          <a:ln w="12700">
            <a:solidFill>
              <a:srgbClr val="0033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eaLnBrk="1" hangingPunct="1">
              <a:spcBef>
                <a:spcPct val="0"/>
              </a:spcBef>
              <a:buNone/>
            </a:pPr>
            <a:r>
              <a:rPr lang="sv-SE" altLang="sv-SE" sz="900" b="1" dirty="0">
                <a:solidFill>
                  <a:srgbClr val="FFFFFF"/>
                </a:solidFill>
              </a:rPr>
              <a:t>Avdelningen för utveckling </a:t>
            </a:r>
            <a:br>
              <a:rPr lang="sv-SE" altLang="sv-SE" sz="900" b="1" dirty="0">
                <a:solidFill>
                  <a:srgbClr val="FFFFFF"/>
                </a:solidFill>
              </a:rPr>
            </a:br>
            <a:r>
              <a:rPr lang="sv-SE" altLang="sv-SE" sz="900" b="1" dirty="0">
                <a:solidFill>
                  <a:srgbClr val="FFFFFF"/>
                </a:solidFill>
              </a:rPr>
              <a:t>och innovation </a:t>
            </a:r>
            <a:endParaRPr kumimoji="0" lang="sv-SE" altLang="sv-SE" sz="9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" name="Rectangle 133">
            <a:extLst>
              <a:ext uri="{FF2B5EF4-FFF2-40B4-BE49-F238E27FC236}">
                <a16:creationId xmlns:a16="http://schemas.microsoft.com/office/drawing/2014/main" id="{51FF08C2-2142-4D9F-850F-214825C24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6319" y="2252518"/>
            <a:ext cx="1794176" cy="396973"/>
          </a:xfrm>
          <a:prstGeom prst="rect">
            <a:avLst/>
          </a:prstGeom>
          <a:solidFill>
            <a:srgbClr val="0B3567"/>
          </a:solidFill>
          <a:ln w="12700">
            <a:solidFill>
              <a:srgbClr val="0033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Operativa avdelningen </a:t>
            </a:r>
          </a:p>
        </p:txBody>
      </p:sp>
      <p:sp>
        <p:nvSpPr>
          <p:cNvPr id="10" name="Rectangle 133">
            <a:extLst>
              <a:ext uri="{FF2B5EF4-FFF2-40B4-BE49-F238E27FC236}">
                <a16:creationId xmlns:a16="http://schemas.microsoft.com/office/drawing/2014/main" id="{FF32F06A-B942-4A3E-A456-603CA1C67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309" y="2252518"/>
            <a:ext cx="1796441" cy="396973"/>
          </a:xfrm>
          <a:prstGeom prst="rect">
            <a:avLst/>
          </a:prstGeom>
          <a:solidFill>
            <a:srgbClr val="0B3567"/>
          </a:solidFill>
          <a:ln w="12700">
            <a:solidFill>
              <a:srgbClr val="0033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Materiel- och </a:t>
            </a:r>
            <a:b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lokalförsörjningsavdelningen</a:t>
            </a:r>
          </a:p>
        </p:txBody>
      </p:sp>
      <p:sp>
        <p:nvSpPr>
          <p:cNvPr id="53" name="Line 186">
            <a:extLst>
              <a:ext uri="{FF2B5EF4-FFF2-40B4-BE49-F238E27FC236}">
                <a16:creationId xmlns:a16="http://schemas.microsoft.com/office/drawing/2014/main" id="{9B39EBDC-F4C8-8430-41D0-3B2D7BB0B6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52606" y="1415915"/>
            <a:ext cx="932738" cy="0"/>
          </a:xfrm>
          <a:prstGeom prst="line">
            <a:avLst/>
          </a:prstGeom>
          <a:noFill/>
          <a:ln w="12700">
            <a:solidFill>
              <a:srgbClr val="0B3567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5" name="Koppling: vinklad 4">
            <a:extLst>
              <a:ext uri="{FF2B5EF4-FFF2-40B4-BE49-F238E27FC236}">
                <a16:creationId xmlns:a16="http://schemas.microsoft.com/office/drawing/2014/main" id="{EDDD29D6-4BC2-631F-BBC8-CAB6661C1E71}"/>
              </a:ext>
            </a:extLst>
          </p:cNvPr>
          <p:cNvCxnSpPr>
            <a:cxnSpLocks/>
          </p:cNvCxnSpPr>
          <p:nvPr/>
        </p:nvCxnSpPr>
        <p:spPr>
          <a:xfrm rot="16200000" flipH="1">
            <a:off x="9121913" y="4176093"/>
            <a:ext cx="258819" cy="170075"/>
          </a:xfrm>
          <a:prstGeom prst="bentConnector2">
            <a:avLst/>
          </a:prstGeom>
          <a:ln>
            <a:solidFill>
              <a:srgbClr val="0B35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133">
            <a:extLst>
              <a:ext uri="{FF2B5EF4-FFF2-40B4-BE49-F238E27FC236}">
                <a16:creationId xmlns:a16="http://schemas.microsoft.com/office/drawing/2014/main" id="{64052E70-2FB6-D238-F8CB-A537F5CB3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1373" y="4287685"/>
            <a:ext cx="1634081" cy="181101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lIns="72000" tIns="108000" rIns="180000" bIns="25200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ts val="200"/>
              </a:spcBef>
              <a:buNone/>
            </a:pPr>
            <a:r>
              <a:rPr lang="sv-SE" sz="850" dirty="0">
                <a:solidFill>
                  <a:srgbClr val="003366"/>
                </a:solidFill>
              </a:rPr>
              <a:t>     </a:t>
            </a:r>
          </a:p>
          <a:p>
            <a:pPr algn="ctr">
              <a:spcBef>
                <a:spcPts val="200"/>
              </a:spcBef>
              <a:buNone/>
            </a:pPr>
            <a:r>
              <a:rPr lang="sv-SE" sz="850" dirty="0">
                <a:solidFill>
                  <a:srgbClr val="003366"/>
                </a:solidFill>
              </a:rPr>
              <a:t>   Rekryteringssektionen </a:t>
            </a:r>
            <a:endParaRPr lang="sv-SE" altLang="sv-SE" sz="850" dirty="0">
              <a:solidFill>
                <a:srgbClr val="003366"/>
              </a:solidFill>
            </a:endParaRPr>
          </a:p>
        </p:txBody>
      </p:sp>
      <p:sp>
        <p:nvSpPr>
          <p:cNvPr id="48" name="Rectangle 133">
            <a:extLst>
              <a:ext uri="{FF2B5EF4-FFF2-40B4-BE49-F238E27FC236}">
                <a16:creationId xmlns:a16="http://schemas.microsoft.com/office/drawing/2014/main" id="{A72E2BAB-8C95-446F-AE38-49A14CEC1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95253" y="3874898"/>
            <a:ext cx="1785881" cy="35851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0B356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HR-enheten </a:t>
            </a:r>
          </a:p>
        </p:txBody>
      </p:sp>
      <p:sp>
        <p:nvSpPr>
          <p:cNvPr id="11" name="Rectangle 133">
            <a:extLst>
              <a:ext uri="{FF2B5EF4-FFF2-40B4-BE49-F238E27FC236}">
                <a16:creationId xmlns:a16="http://schemas.microsoft.com/office/drawing/2014/main" id="{774541BE-40EF-F537-D8DE-64F6C7C2E2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3302" y="6105865"/>
            <a:ext cx="1666521" cy="181101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lIns="72000" tIns="108000" rIns="180000" bIns="252000"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ts val="200"/>
              </a:spcBef>
              <a:buNone/>
            </a:pPr>
            <a:r>
              <a:rPr lang="sv-SE" sz="850" dirty="0">
                <a:solidFill>
                  <a:srgbClr val="003366"/>
                </a:solidFill>
              </a:rPr>
              <a:t>     </a:t>
            </a:r>
          </a:p>
          <a:p>
            <a:pPr algn="ctr">
              <a:spcBef>
                <a:spcPts val="200"/>
              </a:spcBef>
              <a:buNone/>
            </a:pPr>
            <a:r>
              <a:rPr lang="sv-SE" sz="850" dirty="0">
                <a:solidFill>
                  <a:srgbClr val="003366"/>
                </a:solidFill>
              </a:rPr>
              <a:t>      Administrativa kanslisektionen </a:t>
            </a:r>
            <a:endParaRPr lang="sv-SE" altLang="sv-SE" sz="850" dirty="0">
              <a:solidFill>
                <a:srgbClr val="003366"/>
              </a:solidFill>
            </a:endParaRPr>
          </a:p>
        </p:txBody>
      </p:sp>
      <p:sp>
        <p:nvSpPr>
          <p:cNvPr id="16" name="Line 186">
            <a:extLst>
              <a:ext uri="{FF2B5EF4-FFF2-40B4-BE49-F238E27FC236}">
                <a16:creationId xmlns:a16="http://schemas.microsoft.com/office/drawing/2014/main" id="{1D4EC5D6-98A6-5B2B-BDA3-1D6BD5E4A18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77404" y="269559"/>
            <a:ext cx="1141098" cy="442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6" name="Line 186">
            <a:extLst>
              <a:ext uri="{FF2B5EF4-FFF2-40B4-BE49-F238E27FC236}">
                <a16:creationId xmlns:a16="http://schemas.microsoft.com/office/drawing/2014/main" id="{E3F32AAC-C2FE-ACA2-6216-13EB3048AC94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2141455" y="2230853"/>
            <a:ext cx="175766" cy="1124"/>
          </a:xfrm>
          <a:prstGeom prst="line">
            <a:avLst/>
          </a:prstGeom>
          <a:noFill/>
          <a:ln w="12700">
            <a:solidFill>
              <a:srgbClr val="0B3567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9" name="Line 186">
            <a:extLst>
              <a:ext uri="{FF2B5EF4-FFF2-40B4-BE49-F238E27FC236}">
                <a16:creationId xmlns:a16="http://schemas.microsoft.com/office/drawing/2014/main" id="{C16501CE-1E1D-5AF1-03BF-52E80CCE56FE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7897333" y="2226426"/>
            <a:ext cx="179168" cy="681"/>
          </a:xfrm>
          <a:prstGeom prst="line">
            <a:avLst/>
          </a:prstGeom>
          <a:noFill/>
          <a:ln w="12700">
            <a:solidFill>
              <a:srgbClr val="0B3567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Rektangel 59">
            <a:extLst>
              <a:ext uri="{FF2B5EF4-FFF2-40B4-BE49-F238E27FC236}">
                <a16:creationId xmlns:a16="http://schemas.microsoft.com/office/drawing/2014/main" id="{3DF6D27F-09B1-DAA1-B546-2DF4ECB84D99}"/>
              </a:ext>
            </a:extLst>
          </p:cNvPr>
          <p:cNvSpPr/>
          <p:nvPr/>
        </p:nvSpPr>
        <p:spPr>
          <a:xfrm>
            <a:off x="4100735" y="192675"/>
            <a:ext cx="3913553" cy="550493"/>
          </a:xfrm>
          <a:prstGeom prst="rect">
            <a:avLst/>
          </a:prstGeom>
          <a:solidFill>
            <a:srgbClr val="0B356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1" name="textruta 60">
            <a:extLst>
              <a:ext uri="{FF2B5EF4-FFF2-40B4-BE49-F238E27FC236}">
                <a16:creationId xmlns:a16="http://schemas.microsoft.com/office/drawing/2014/main" id="{3DDDAF21-B97D-A0E7-53F1-692E5FA5DA21}"/>
              </a:ext>
            </a:extLst>
          </p:cNvPr>
          <p:cNvSpPr txBox="1"/>
          <p:nvPr/>
        </p:nvSpPr>
        <p:spPr>
          <a:xfrm>
            <a:off x="4100734" y="304994"/>
            <a:ext cx="3921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600" b="1" dirty="0">
                <a:solidFill>
                  <a:schemeClr val="bg1"/>
                </a:solidFill>
                <a:latin typeface="+mj-lt"/>
              </a:rPr>
              <a:t>VERKSLEDNING</a:t>
            </a:r>
          </a:p>
        </p:txBody>
      </p:sp>
    </p:spTree>
    <p:extLst>
      <p:ext uri="{BB962C8B-B14F-4D97-AF65-F5344CB8AC3E}">
        <p14:creationId xmlns:p14="http://schemas.microsoft.com/office/powerpoint/2010/main" val="2713415598"/>
      </p:ext>
    </p:extLst>
  </p:cSld>
  <p:clrMapOvr>
    <a:masterClrMapping/>
  </p:clrMapOvr>
</p:sld>
</file>

<file path=ppt/theme/theme1.xml><?xml version="1.0" encoding="utf-8"?>
<a:theme xmlns:a="http://schemas.openxmlformats.org/drawingml/2006/main" name="Kustbevakningen Ljus">
  <a:themeElements>
    <a:clrScheme name="Kustbevakningen Färger">
      <a:dk1>
        <a:srgbClr val="000000"/>
      </a:dk1>
      <a:lt1>
        <a:srgbClr val="FFFFFF"/>
      </a:lt1>
      <a:dk2>
        <a:srgbClr val="0B3467"/>
      </a:dk2>
      <a:lt2>
        <a:srgbClr val="F2F2F2"/>
      </a:lt2>
      <a:accent1>
        <a:srgbClr val="1B69AB"/>
      </a:accent1>
      <a:accent2>
        <a:srgbClr val="F9D60E"/>
      </a:accent2>
      <a:accent3>
        <a:srgbClr val="706651"/>
      </a:accent3>
      <a:accent4>
        <a:srgbClr val="CC2620"/>
      </a:accent4>
      <a:accent5>
        <a:srgbClr val="64A347"/>
      </a:accent5>
      <a:accent6>
        <a:srgbClr val="007C92"/>
      </a:accent6>
      <a:hlink>
        <a:srgbClr val="FF9737"/>
      </a:hlink>
      <a:folHlink>
        <a:srgbClr val="954F72"/>
      </a:folHlink>
    </a:clrScheme>
    <a:fontScheme name="kb arial tes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ustbevakningen Powerpointmall" id="{A9D747DE-C694-C54C-8705-FB69A040A680}" vid="{3D202377-EE0D-984E-A620-AABB411706A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1615</TotalTime>
  <Words>129</Words>
  <Application>Microsoft Office PowerPoint</Application>
  <PresentationFormat>Bredbild</PresentationFormat>
  <Paragraphs>66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Aptos</vt:lpstr>
      <vt:lpstr>Arial</vt:lpstr>
      <vt:lpstr>Kustbevakningen Ljus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Organisationsskiss, 2026, Svenska</dc:title>
  <dc:creator>Wahlgren, Mathilda</dc:creator>
  <cp:lastModifiedBy>Mägi, Leena</cp:lastModifiedBy>
  <cp:revision>41</cp:revision>
  <dcterms:created xsi:type="dcterms:W3CDTF">2025-12-12T13:32:12Z</dcterms:created>
  <dcterms:modified xsi:type="dcterms:W3CDTF">2026-06-08T07:58:22Z</dcterms:modified>
</cp:coreProperties>
</file>