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68F7F89-AE28-7656-F020-E9E0F9A2F83F}" name="Danielsson, Emelie" initials="DE" userId="S-1-5-21-688940942-1212171332-3833996136-3590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622" autoAdjust="0"/>
  </p:normalViewPr>
  <p:slideViewPr>
    <p:cSldViewPr snapToGrid="0">
      <p:cViewPr varScale="1">
        <p:scale>
          <a:sx n="58" d="100"/>
          <a:sy n="58" d="100"/>
        </p:scale>
        <p:origin x="193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8/10/relationships/authors" Target="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B04E-CA4A-49FD-9EE8-7864ABA404FC}" type="datetimeFigureOut">
              <a:rPr lang="sv-SE" smtClean="0"/>
              <a:t>2026-04-15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71447-5255-42A0-B506-47E6391767E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42152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B04E-CA4A-49FD-9EE8-7864ABA404FC}" type="datetimeFigureOut">
              <a:rPr lang="sv-SE" smtClean="0"/>
              <a:t>2026-04-15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71447-5255-42A0-B506-47E6391767E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02545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B04E-CA4A-49FD-9EE8-7864ABA404FC}" type="datetimeFigureOut">
              <a:rPr lang="sv-SE" smtClean="0"/>
              <a:t>2026-04-15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71447-5255-42A0-B506-47E6391767E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63852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B04E-CA4A-49FD-9EE8-7864ABA404FC}" type="datetimeFigureOut">
              <a:rPr lang="sv-SE" smtClean="0"/>
              <a:t>2026-04-15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71447-5255-42A0-B506-47E6391767E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98379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B04E-CA4A-49FD-9EE8-7864ABA404FC}" type="datetimeFigureOut">
              <a:rPr lang="sv-SE" smtClean="0"/>
              <a:t>2026-04-15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71447-5255-42A0-B506-47E6391767E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3407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B04E-CA4A-49FD-9EE8-7864ABA404FC}" type="datetimeFigureOut">
              <a:rPr lang="sv-SE" smtClean="0"/>
              <a:t>2026-04-15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71447-5255-42A0-B506-47E6391767E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04757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B04E-CA4A-49FD-9EE8-7864ABA404FC}" type="datetimeFigureOut">
              <a:rPr lang="sv-SE" smtClean="0"/>
              <a:t>2026-04-15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71447-5255-42A0-B506-47E6391767E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07307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B04E-CA4A-49FD-9EE8-7864ABA404FC}" type="datetimeFigureOut">
              <a:rPr lang="sv-SE" smtClean="0"/>
              <a:t>2026-04-15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71447-5255-42A0-B506-47E6391767E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61251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B04E-CA4A-49FD-9EE8-7864ABA404FC}" type="datetimeFigureOut">
              <a:rPr lang="sv-SE" smtClean="0"/>
              <a:t>2026-04-15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71447-5255-42A0-B506-47E6391767E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5271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B04E-CA4A-49FD-9EE8-7864ABA404FC}" type="datetimeFigureOut">
              <a:rPr lang="sv-SE" smtClean="0"/>
              <a:t>2026-04-15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71447-5255-42A0-B506-47E6391767E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9663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B04E-CA4A-49FD-9EE8-7864ABA404FC}" type="datetimeFigureOut">
              <a:rPr lang="sv-SE" smtClean="0"/>
              <a:t>2026-04-15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71447-5255-42A0-B506-47E6391767E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45569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021B04E-CA4A-49FD-9EE8-7864ABA404FC}" type="datetimeFigureOut">
              <a:rPr lang="sv-SE" smtClean="0"/>
              <a:t>2026-04-15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7871447-5255-42A0-B506-47E6391767E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04063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p 14">
            <a:extLst>
              <a:ext uri="{FF2B5EF4-FFF2-40B4-BE49-F238E27FC236}">
                <a16:creationId xmlns:a16="http://schemas.microsoft.com/office/drawing/2014/main" id="{0EDECA94-000E-3DAF-D699-C2BB16BC6284}"/>
              </a:ext>
            </a:extLst>
          </p:cNvPr>
          <p:cNvGrpSpPr/>
          <p:nvPr/>
        </p:nvGrpSpPr>
        <p:grpSpPr>
          <a:xfrm>
            <a:off x="0" y="0"/>
            <a:ext cx="6858000" cy="9906000"/>
            <a:chOff x="0" y="0"/>
            <a:chExt cx="6858000" cy="9906000"/>
          </a:xfrm>
        </p:grpSpPr>
        <p:pic>
          <p:nvPicPr>
            <p:cNvPr id="14" name="Bildobjekt 13" descr="En bild som visar vatten, himmel, utomhus, transport&#10;&#10;AI-genererat innehåll kan vara felaktigt.">
              <a:extLst>
                <a:ext uri="{FF2B5EF4-FFF2-40B4-BE49-F238E27FC236}">
                  <a16:creationId xmlns:a16="http://schemas.microsoft.com/office/drawing/2014/main" id="{33099037-DCE5-7F63-F1AA-C0A9E8C559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58" t="73607" r="19578" b="13760"/>
            <a:stretch/>
          </p:blipFill>
          <p:spPr>
            <a:xfrm>
              <a:off x="0" y="8530258"/>
              <a:ext cx="6858000" cy="1375742"/>
            </a:xfrm>
            <a:prstGeom prst="rect">
              <a:avLst/>
            </a:prstGeom>
          </p:spPr>
        </p:pic>
        <p:pic>
          <p:nvPicPr>
            <p:cNvPr id="4" name="Bildobjekt 3" descr="En bild som visar vatten, himmel, utomhus, transport&#10;&#10;AI-genererat innehåll kan vara felaktigt.">
              <a:extLst>
                <a:ext uri="{FF2B5EF4-FFF2-40B4-BE49-F238E27FC236}">
                  <a16:creationId xmlns:a16="http://schemas.microsoft.com/office/drawing/2014/main" id="{92227BB0-EF33-6B26-AE4F-B9933756BA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03" t="1705" r="29132" b="13759"/>
            <a:stretch/>
          </p:blipFill>
          <p:spPr>
            <a:xfrm>
              <a:off x="0" y="0"/>
              <a:ext cx="6858000" cy="8566377"/>
            </a:xfrm>
            <a:prstGeom prst="rect">
              <a:avLst/>
            </a:prstGeom>
          </p:spPr>
        </p:pic>
      </p:grpSp>
      <p:sp>
        <p:nvSpPr>
          <p:cNvPr id="5" name="Title 2">
            <a:extLst>
              <a:ext uri="{FF2B5EF4-FFF2-40B4-BE49-F238E27FC236}">
                <a16:creationId xmlns:a16="http://schemas.microsoft.com/office/drawing/2014/main" id="{57333A76-0447-4058-97CD-674097F9EC1E}"/>
              </a:ext>
            </a:extLst>
          </p:cNvPr>
          <p:cNvSpPr txBox="1">
            <a:spLocks/>
          </p:cNvSpPr>
          <p:nvPr/>
        </p:nvSpPr>
        <p:spPr>
          <a:xfrm>
            <a:off x="435432" y="3162580"/>
            <a:ext cx="5987127" cy="44609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dirty="0">
                <a:solidFill>
                  <a:schemeClr val="bg1"/>
                </a:solidFill>
              </a:rPr>
              <a:t>KUSTBEVAKNINGENS STRATEGI 2035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9F34FC76-606F-B7D4-AB1A-0B699798A252}"/>
              </a:ext>
            </a:extLst>
          </p:cNvPr>
          <p:cNvSpPr txBox="1"/>
          <p:nvPr/>
        </p:nvSpPr>
        <p:spPr>
          <a:xfrm>
            <a:off x="560609" y="3590355"/>
            <a:ext cx="56542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b="1" dirty="0">
                <a:solidFill>
                  <a:schemeClr val="bg1"/>
                </a:solidFill>
                <a:effectLst/>
              </a:rPr>
              <a:t>Vision: En trygg, ren och levande havsmiljö </a:t>
            </a:r>
            <a:br>
              <a:rPr lang="sv-SE" b="1" dirty="0">
                <a:solidFill>
                  <a:schemeClr val="bg1"/>
                </a:solidFill>
                <a:effectLst/>
              </a:rPr>
            </a:br>
            <a:r>
              <a:rPr lang="sv-SE" b="1" dirty="0">
                <a:solidFill>
                  <a:schemeClr val="bg1"/>
                </a:solidFill>
                <a:effectLst/>
              </a:rPr>
              <a:t>- nu och för framtiden</a:t>
            </a:r>
            <a:endParaRPr lang="sv-SE" b="1" dirty="0">
              <a:solidFill>
                <a:schemeClr val="bg1"/>
              </a:solidFill>
            </a:endParaRPr>
          </a:p>
        </p:txBody>
      </p:sp>
      <p:cxnSp>
        <p:nvCxnSpPr>
          <p:cNvPr id="7" name="Straight Connector 10">
            <a:extLst>
              <a:ext uri="{FF2B5EF4-FFF2-40B4-BE49-F238E27FC236}">
                <a16:creationId xmlns:a16="http://schemas.microsoft.com/office/drawing/2014/main" id="{01AEB2BC-6AAB-613B-B605-6F87DAE1B68E}"/>
              </a:ext>
            </a:extLst>
          </p:cNvPr>
          <p:cNvCxnSpPr>
            <a:cxnSpLocks/>
          </p:cNvCxnSpPr>
          <p:nvPr/>
        </p:nvCxnSpPr>
        <p:spPr>
          <a:xfrm>
            <a:off x="637446" y="6281892"/>
            <a:ext cx="5504271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ruta 7">
            <a:extLst>
              <a:ext uri="{FF2B5EF4-FFF2-40B4-BE49-F238E27FC236}">
                <a16:creationId xmlns:a16="http://schemas.microsoft.com/office/drawing/2014/main" id="{1F0B2F7E-8211-62E0-CEB5-145895325290}"/>
              </a:ext>
            </a:extLst>
          </p:cNvPr>
          <p:cNvSpPr txBox="1"/>
          <p:nvPr/>
        </p:nvSpPr>
        <p:spPr>
          <a:xfrm>
            <a:off x="554260" y="4507003"/>
            <a:ext cx="3526965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300" b="1" dirty="0">
                <a:solidFill>
                  <a:schemeClr val="bg1"/>
                </a:solidFill>
                <a:effectLst/>
              </a:rPr>
              <a:t>Mission</a:t>
            </a:r>
            <a:endParaRPr lang="sv-SE" sz="1300" dirty="0">
              <a:solidFill>
                <a:schemeClr val="bg1"/>
              </a:solidFill>
            </a:endParaRP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3194920E-19B3-DB00-D4B9-F92CE3F408E9}"/>
              </a:ext>
            </a:extLst>
          </p:cNvPr>
          <p:cNvSpPr txBox="1"/>
          <p:nvPr/>
        </p:nvSpPr>
        <p:spPr>
          <a:xfrm>
            <a:off x="554259" y="5396687"/>
            <a:ext cx="3526965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300" b="1" dirty="0">
                <a:solidFill>
                  <a:schemeClr val="bg1"/>
                </a:solidFill>
                <a:effectLst/>
              </a:rPr>
              <a:t>Strategisk målsättning</a:t>
            </a:r>
            <a:endParaRPr lang="sv-SE" sz="1300" dirty="0">
              <a:solidFill>
                <a:schemeClr val="bg1"/>
              </a:solidFill>
            </a:endParaRP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0EF97AE0-A314-0D59-FFA7-E41BF5817D4B}"/>
              </a:ext>
            </a:extLst>
          </p:cNvPr>
          <p:cNvSpPr txBox="1"/>
          <p:nvPr/>
        </p:nvSpPr>
        <p:spPr>
          <a:xfrm>
            <a:off x="554259" y="6418047"/>
            <a:ext cx="3526965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300" b="1" dirty="0">
                <a:solidFill>
                  <a:schemeClr val="bg1"/>
                </a:solidFill>
                <a:effectLst/>
              </a:rPr>
              <a:t>Mål för strategiperioden</a:t>
            </a:r>
            <a:endParaRPr lang="sv-SE" sz="1300" dirty="0">
              <a:solidFill>
                <a:schemeClr val="bg1"/>
              </a:solidFill>
            </a:endParaRP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58235270-466B-BEDD-D789-B6CBFCBFBA44}"/>
              </a:ext>
            </a:extLst>
          </p:cNvPr>
          <p:cNvSpPr txBox="1"/>
          <p:nvPr/>
        </p:nvSpPr>
        <p:spPr>
          <a:xfrm>
            <a:off x="554260" y="4736188"/>
            <a:ext cx="598712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300" dirty="0">
                <a:solidFill>
                  <a:schemeClr val="bg1"/>
                </a:solidFill>
                <a:effectLst/>
              </a:rPr>
              <a:t>Kustbevakningen är Sveriges civila maritima nav. Vi skyddar liv och miljö, motverkar brottslighet samt stärker samhällets beredskap och totalförsvar. </a:t>
            </a:r>
            <a:endParaRPr lang="sv-SE" sz="1300" dirty="0">
              <a:solidFill>
                <a:schemeClr val="bg1"/>
              </a:solidFill>
            </a:endParaRP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EEDB4898-24AD-EAA2-598D-8A2DECB78C27}"/>
              </a:ext>
            </a:extLst>
          </p:cNvPr>
          <p:cNvSpPr txBox="1"/>
          <p:nvPr/>
        </p:nvSpPr>
        <p:spPr>
          <a:xfrm>
            <a:off x="554259" y="5671224"/>
            <a:ext cx="566056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300" dirty="0">
                <a:solidFill>
                  <a:schemeClr val="bg1"/>
                </a:solidFill>
                <a:effectLst/>
              </a:rPr>
              <a:t>Kustbevakningen är en ledande aktör och partner med unik förmåga i den maritima miljön – vi gör Sverige säkrare.</a:t>
            </a:r>
            <a:endParaRPr lang="sv-SE" sz="1300" dirty="0">
              <a:solidFill>
                <a:schemeClr val="bg1"/>
              </a:solidFill>
            </a:endParaRP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3A50CCE9-1403-B0F3-861D-6DBAB21AE99F}"/>
              </a:ext>
            </a:extLst>
          </p:cNvPr>
          <p:cNvSpPr txBox="1"/>
          <p:nvPr/>
        </p:nvSpPr>
        <p:spPr>
          <a:xfrm>
            <a:off x="559300" y="6706483"/>
            <a:ext cx="5739393" cy="22006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300" dirty="0">
                <a:solidFill>
                  <a:schemeClr val="bg1"/>
                </a:solidFill>
                <a:effectLst/>
              </a:rPr>
              <a:t>Vi är ett kunskaps- och informationsnav som stärker Sveriges maritima förmåga.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300" dirty="0">
                <a:solidFill>
                  <a:schemeClr val="bg1"/>
                </a:solidFill>
                <a:effectLst/>
              </a:rPr>
              <a:t>Vi samordnar civila behov av sjöövervakning och är länken mellan det civila respektive det militära försvaret i den maritima miljön.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300" dirty="0">
                <a:solidFill>
                  <a:schemeClr val="bg1"/>
                </a:solidFill>
                <a:effectLst/>
              </a:rPr>
              <a:t>Våra sjölägesbilder inriktar verksamheten och stärker Sveriges maritima lägesbild.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300" dirty="0">
                <a:solidFill>
                  <a:schemeClr val="bg1"/>
                </a:solidFill>
                <a:effectLst/>
              </a:rPr>
              <a:t>Vi arbetar underrättelse- och analysbaserat för en effektiv och uthållig operativ insatsförmåga.</a:t>
            </a:r>
            <a:endParaRPr lang="sv-SE" sz="1300" dirty="0">
              <a:solidFill>
                <a:srgbClr val="FF0000"/>
              </a:solidFill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300" dirty="0">
                <a:solidFill>
                  <a:schemeClr val="bg1"/>
                </a:solidFill>
                <a:effectLst/>
              </a:rPr>
              <a:t>Vi är dynamiska och utvecklas genom ständiga förbättringar.</a:t>
            </a:r>
          </a:p>
        </p:txBody>
      </p:sp>
      <p:cxnSp>
        <p:nvCxnSpPr>
          <p:cNvPr id="17" name="Straight Connector 10">
            <a:extLst>
              <a:ext uri="{FF2B5EF4-FFF2-40B4-BE49-F238E27FC236}">
                <a16:creationId xmlns:a16="http://schemas.microsoft.com/office/drawing/2014/main" id="{5A29B36C-21E0-1720-5925-D284E53E4647}"/>
              </a:ext>
            </a:extLst>
          </p:cNvPr>
          <p:cNvCxnSpPr>
            <a:cxnSpLocks/>
          </p:cNvCxnSpPr>
          <p:nvPr/>
        </p:nvCxnSpPr>
        <p:spPr>
          <a:xfrm>
            <a:off x="637447" y="4414019"/>
            <a:ext cx="5504271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10">
            <a:extLst>
              <a:ext uri="{FF2B5EF4-FFF2-40B4-BE49-F238E27FC236}">
                <a16:creationId xmlns:a16="http://schemas.microsoft.com/office/drawing/2014/main" id="{AA8A2837-A4D8-ED66-2BE3-D5DE4472E90E}"/>
              </a:ext>
            </a:extLst>
          </p:cNvPr>
          <p:cNvCxnSpPr>
            <a:cxnSpLocks/>
          </p:cNvCxnSpPr>
          <p:nvPr/>
        </p:nvCxnSpPr>
        <p:spPr>
          <a:xfrm>
            <a:off x="637446" y="5350967"/>
            <a:ext cx="5504271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5">
            <a:extLst>
              <a:ext uri="{FF2B5EF4-FFF2-40B4-BE49-F238E27FC236}">
                <a16:creationId xmlns:a16="http://schemas.microsoft.com/office/drawing/2014/main" id="{387F99FE-2454-DE89-D453-DE4D7EE1D9B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8724" y="9127097"/>
            <a:ext cx="1780551" cy="513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6256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-tema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409</TotalTime>
  <Words>131</Words>
  <Application>Microsoft Office PowerPoint</Application>
  <PresentationFormat>A4 (210 x 297 mm)</PresentationFormat>
  <Paragraphs>12</Paragraphs>
  <Slides>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Office-tema</vt:lpstr>
      <vt:lpstr>PowerPoint-presentation</vt:lpstr>
    </vt:vector>
  </TitlesOfParts>
  <Company>KBV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Danielsson, Emelie</dc:creator>
  <cp:lastModifiedBy>Johansson, Pernilla</cp:lastModifiedBy>
  <cp:revision>2</cp:revision>
  <dcterms:created xsi:type="dcterms:W3CDTF">2026-02-17T15:20:10Z</dcterms:created>
  <dcterms:modified xsi:type="dcterms:W3CDTF">2026-04-15T14:33:36Z</dcterms:modified>
</cp:coreProperties>
</file>